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9"/>
  </p:notesMasterIdLst>
  <p:handoutMasterIdLst>
    <p:handoutMasterId r:id="rId20"/>
  </p:handoutMasterIdLst>
  <p:sldIdLst>
    <p:sldId id="256" r:id="rId2"/>
    <p:sldId id="453" r:id="rId3"/>
    <p:sldId id="412" r:id="rId4"/>
    <p:sldId id="501" r:id="rId5"/>
    <p:sldId id="503" r:id="rId6"/>
    <p:sldId id="508" r:id="rId7"/>
    <p:sldId id="502" r:id="rId8"/>
    <p:sldId id="473" r:id="rId9"/>
    <p:sldId id="511" r:id="rId10"/>
    <p:sldId id="476" r:id="rId11"/>
    <p:sldId id="477" r:id="rId12"/>
    <p:sldId id="510" r:id="rId13"/>
    <p:sldId id="504" r:id="rId14"/>
    <p:sldId id="512" r:id="rId15"/>
    <p:sldId id="513" r:id="rId16"/>
    <p:sldId id="505" r:id="rId17"/>
    <p:sldId id="484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431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8ED5"/>
    <a:srgbClr val="C6D9F1"/>
    <a:srgbClr val="000000"/>
    <a:srgbClr val="DC1F26"/>
    <a:srgbClr val="231F20"/>
    <a:srgbClr val="007E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59" autoAdjust="0"/>
    <p:restoredTop sz="88968" autoAdjust="0"/>
  </p:normalViewPr>
  <p:slideViewPr>
    <p:cSldViewPr>
      <p:cViewPr varScale="1">
        <p:scale>
          <a:sx n="85" d="100"/>
          <a:sy n="85" d="100"/>
        </p:scale>
        <p:origin x="2016" y="168"/>
      </p:cViewPr>
      <p:guideLst>
        <p:guide orient="horz" pos="2160"/>
        <p:guide pos="2880"/>
        <p:guide pos="431"/>
        <p:guide orient="horz" pos="3974"/>
      </p:guideLst>
    </p:cSldViewPr>
  </p:slideViewPr>
  <p:notesTextViewPr>
    <p:cViewPr>
      <p:scale>
        <a:sx n="185" d="100"/>
        <a:sy n="185" d="100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3822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4DCA-3177-4375-A53D-C33BDF2D97C5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B70F7D-486B-488E-8EBC-4D52E95A37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777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tiff>
</file>

<file path=ppt/media/image3.tiff>
</file>

<file path=ppt/media/image4.tiff>
</file>

<file path=ppt/media/image5.gif>
</file>

<file path=ppt/media/image6.tiff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E3B9F-8426-4C0A-B4B6-F9877F22AD29}" type="datetimeFigureOut">
              <a:rPr lang="zh-CN" altLang="en-US" smtClean="0"/>
              <a:pPr/>
              <a:t>2018/1/6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3DBA66-0B01-47E8-A365-7C30D6EBFF2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27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645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那么到底什么是回调函数</a:t>
            </a:r>
            <a:r>
              <a:rPr lang="en-US" altLang="zh-CN" dirty="0" smtClean="0"/>
              <a:t>?</a:t>
            </a:r>
          </a:p>
          <a:p>
            <a:pPr lvl="0"/>
            <a:r>
              <a:rPr lang="zh-CN" altLang="en-US" dirty="0" smtClean="0"/>
              <a:t>回调函数就是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0"/>
            <a:r>
              <a:rPr lang="zh-CN" altLang="en-US" dirty="0" smtClean="0">
                <a:sym typeface="+mn-lt"/>
              </a:rPr>
              <a:t>将后一任务，通过函数传参的方式，预先托付给前一个任务函数</a:t>
            </a:r>
            <a:endParaRPr lang="en-US" altLang="zh-CN" dirty="0" smtClean="0"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后一任务，在托付给前一项任务时，通常暂不执行</a:t>
            </a:r>
            <a:endParaRPr lang="en-US" altLang="zh-CN" dirty="0" smtClean="0"/>
          </a:p>
          <a:p>
            <a:pPr lvl="0"/>
            <a:r>
              <a:rPr lang="zh-CN" altLang="en-US" dirty="0" smtClean="0"/>
              <a:t>当前一项任务执行到结尾，再由前一项任务，自动调用预先托付的后一任务，这就是程序中的承诺</a:t>
            </a:r>
            <a:endParaRPr lang="en-US" altLang="zh-CN" dirty="0" smtClean="0"/>
          </a:p>
          <a:p>
            <a:pPr lvl="0"/>
            <a:r>
              <a:rPr lang="zh-CN" altLang="en-US" dirty="0" smtClean="0"/>
              <a:t>如何实现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marL="228600" lvl="0" indent="-228600">
              <a:buAutoNum type="arabicPeriod"/>
            </a:pPr>
            <a:r>
              <a:rPr lang="zh-CN" altLang="en-US" dirty="0" smtClean="0"/>
              <a:t>定义前一任务函数和后一任务函数。其中，前一任务函数额外提供一个参数，准备接收并保存后一任务函数。像袋鼠妈妈的口袋一样。</a:t>
            </a:r>
            <a:endParaRPr lang="en-US" altLang="zh-CN" dirty="0" smtClean="0"/>
          </a:p>
          <a:p>
            <a:pPr marL="228600" lvl="0" indent="-228600">
              <a:buAutoNum type="arabicPeriod"/>
            </a:pPr>
            <a:r>
              <a:rPr lang="zh-CN" altLang="en-US" dirty="0" smtClean="0"/>
              <a:t>调用前一任务时，立刻将后一任务的调用语句，装在一个函数中，预先托付给前一任务。</a:t>
            </a:r>
            <a:endParaRPr lang="en-US" altLang="zh-CN" dirty="0" smtClean="0"/>
          </a:p>
          <a:p>
            <a:pPr marL="228600" lvl="0" indent="-228600">
              <a:buAutoNum type="arabicPeriod"/>
            </a:pPr>
            <a:r>
              <a:rPr lang="zh-CN" altLang="en-US" dirty="0" smtClean="0"/>
              <a:t>在前一任务内，异步操作执行后，才自动调用参数预先保存的后一任务，执行。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6675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这样做，虽然效果实现，但是，如果是</a:t>
            </a:r>
            <a:r>
              <a:rPr kumimoji="1" lang="en-US" altLang="zh-CN" dirty="0" smtClean="0"/>
              <a:t>4x100</a:t>
            </a:r>
            <a:r>
              <a:rPr kumimoji="1" lang="zh-CN" altLang="en-US" dirty="0" smtClean="0"/>
              <a:t>米接力，需要的人多了？画面就太美了！激情四射！</a:t>
            </a:r>
            <a:endParaRPr kumimoji="1" lang="en-US" altLang="zh-CN" dirty="0" smtClean="0"/>
          </a:p>
          <a:p>
            <a:r>
              <a:rPr kumimoji="1" lang="zh-CN" altLang="en-US" dirty="0" smtClean="0"/>
              <a:t>而代码也会有很严重的问题</a:t>
            </a:r>
            <a:r>
              <a:rPr kumimoji="1" lang="en-US" altLang="zh-CN" dirty="0" smtClean="0"/>
              <a:t>:</a:t>
            </a:r>
            <a:r>
              <a:rPr kumimoji="1" lang="zh-CN" altLang="en-US" baseline="0" dirty="0" smtClean="0"/>
              <a:t> 嵌套很深！不便于维护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点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点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将这种代码</a:t>
            </a:r>
            <a:r>
              <a:rPr kumimoji="1" lang="zh-CN" altLang="en-US" baseline="0" dirty="0" smtClean="0"/>
              <a:t>竖过来看，就像地狱一样！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故，这种很深的回调函数嵌套，就称为回调地狱</a:t>
            </a:r>
            <a:endParaRPr kumimoji="1" lang="en-US" altLang="zh-CN" dirty="0" smtClean="0"/>
          </a:p>
          <a:p>
            <a:r>
              <a:rPr kumimoji="1" lang="zh-CN" altLang="en-US" dirty="0" smtClean="0"/>
              <a:t>根本原因，是写法上，通过上一任务的参数</a:t>
            </a:r>
            <a:r>
              <a:rPr kumimoji="1" lang="zh-CN" altLang="en-US" dirty="0" smtClean="0"/>
              <a:t>，过早托付</a:t>
            </a:r>
            <a:r>
              <a:rPr kumimoji="1" lang="zh-CN" altLang="en-US" dirty="0" smtClean="0"/>
              <a:t>后一任务，导致嵌套。</a:t>
            </a:r>
            <a:endParaRPr kumimoji="1" lang="en-US" altLang="zh-CN" dirty="0" smtClean="0"/>
          </a:p>
          <a:p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6267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如何避免回调地狱</a:t>
            </a:r>
            <a:r>
              <a:rPr lang="en-US" altLang="zh-CN" dirty="0" smtClean="0"/>
              <a:t>?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r>
              <a:rPr lang="zh-CN" altLang="en-US" dirty="0" smtClean="0"/>
              <a:t>新版本</a:t>
            </a:r>
            <a:r>
              <a:rPr lang="en-US" altLang="zh-CN" dirty="0" smtClean="0"/>
              <a:t>JavaScript</a:t>
            </a:r>
            <a:r>
              <a:rPr lang="zh-CN" altLang="en-US" dirty="0" smtClean="0"/>
              <a:t>语言中，只要必须等待前一异步任务执行完，才能执行后一任务时，都用</a:t>
            </a:r>
            <a:r>
              <a:rPr lang="en-US" altLang="zh-CN" dirty="0" smtClean="0"/>
              <a:t>Promise</a:t>
            </a:r>
            <a:r>
              <a:rPr lang="zh-CN" altLang="en-US" dirty="0" smtClean="0"/>
              <a:t>技术实现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75956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基本思想</a:t>
            </a:r>
            <a:r>
              <a:rPr lang="en-US" altLang="zh-CN" dirty="0" smtClean="0"/>
              <a:t>: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不要通过参数传递和嵌套的方式，将后一任务提前投入前一任务怀中。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从游戏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”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水管工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”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中得到的启发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: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前一节管道顺序连接下一节管道，而不是像回调函数一样抱在怀中形成嵌套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前一节管道后，设置一个阀门，可以控制是否进入下一节管道执行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执行时，当前一节管道执行完，就打开阀门，执行下一节管道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dirty="0" smtClean="0"/>
              <a:t>点</a:t>
            </a:r>
            <a:endParaRPr lang="en-US" altLang="zh-CN" dirty="0" smtClean="0"/>
          </a:p>
          <a:p>
            <a:r>
              <a:rPr lang="zh-CN" altLang="en-US" dirty="0" smtClean="0"/>
              <a:t>其实，图中，包含一项异步任务和一个开关的小盒子，就是今天</a:t>
            </a:r>
            <a:r>
              <a:rPr lang="zh-CN" altLang="en-US" dirty="0" smtClean="0"/>
              <a:t>的终极解决</a:t>
            </a:r>
            <a:r>
              <a:rPr lang="zh-CN" altLang="en-US" dirty="0" smtClean="0"/>
              <a:t>方案</a:t>
            </a:r>
            <a:r>
              <a:rPr lang="en-US" altLang="zh-CN" dirty="0" smtClean="0"/>
              <a:t>Promise</a:t>
            </a:r>
            <a:r>
              <a:rPr lang="zh-CN" altLang="en-US" dirty="0" smtClean="0"/>
              <a:t>对象</a:t>
            </a:r>
            <a:endParaRPr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2111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什么是</a:t>
            </a:r>
            <a:r>
              <a:rPr lang="en-US" altLang="zh-CN" dirty="0" smtClean="0"/>
              <a:t>Promise</a:t>
            </a:r>
            <a:r>
              <a:rPr lang="zh-CN" altLang="en-US" dirty="0" smtClean="0"/>
              <a:t>对象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对象是</a:t>
            </a:r>
            <a:r>
              <a:rPr lang="zh-CN" altLang="en-US" dirty="0" smtClean="0"/>
              <a:t>封装前一个异步任务和一个开关的对象</a:t>
            </a:r>
            <a:endParaRPr lang="en-US" altLang="zh-CN" dirty="0" smtClean="0"/>
          </a:p>
          <a:p>
            <a:r>
              <a:rPr lang="zh-CN" altLang="en-US" dirty="0" smtClean="0"/>
              <a:t>使用</a:t>
            </a:r>
            <a:r>
              <a:rPr lang="en-US" altLang="zh-CN" dirty="0" smtClean="0"/>
              <a:t>Promise</a:t>
            </a:r>
            <a:r>
              <a:rPr lang="zh-CN" altLang="en-US" dirty="0" smtClean="0"/>
              <a:t>技术，必须先创建</a:t>
            </a:r>
            <a:r>
              <a:rPr lang="en-US" altLang="zh-CN" dirty="0" smtClean="0"/>
              <a:t>Promise</a:t>
            </a:r>
            <a:r>
              <a:rPr lang="zh-CN" altLang="en-US" dirty="0" smtClean="0"/>
              <a:t>对象</a:t>
            </a:r>
            <a:endParaRPr lang="en-US" altLang="zh-CN" dirty="0" smtClean="0"/>
          </a:p>
          <a:p>
            <a:r>
              <a:rPr lang="zh-CN" altLang="en-US" dirty="0" smtClean="0"/>
              <a:t>如何创建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步</a:t>
            </a:r>
            <a:r>
              <a:rPr lang="zh-CN" altLang="en-US" dirty="0" smtClean="0"/>
              <a:t>，</a:t>
            </a:r>
            <a:r>
              <a:rPr lang="zh-CN" altLang="en-US" dirty="0" smtClean="0"/>
              <a:t>看</a:t>
            </a:r>
            <a:r>
              <a:rPr lang="zh-CN" altLang="en-US" dirty="0" smtClean="0"/>
              <a:t>图</a:t>
            </a:r>
            <a:endParaRPr lang="en-US" altLang="zh-CN" dirty="0" smtClean="0"/>
          </a:p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定义前一任务函数，但不立刻执行，而是返回一个新创建的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对象封装一个任务函数，任务函数通过参数，获得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对象中的开关函数，并决定何时打开开关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803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如何使用</a:t>
            </a:r>
            <a:r>
              <a:rPr lang="en-US" altLang="zh-CN" dirty="0" smtClean="0"/>
              <a:t>Promise</a:t>
            </a:r>
            <a:r>
              <a:rPr lang="zh-CN" altLang="en-US" dirty="0" smtClean="0"/>
              <a:t>对象</a:t>
            </a:r>
            <a:r>
              <a:rPr lang="en-US" altLang="zh-CN" dirty="0" smtClean="0"/>
              <a:t>: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2</a:t>
            </a:r>
            <a:r>
              <a:rPr lang="zh-CN" altLang="en-US" baseline="0" dirty="0" smtClean="0"/>
              <a:t>步，</a:t>
            </a:r>
            <a:r>
              <a:rPr lang="zh-CN" altLang="en-US" baseline="0" dirty="0" smtClean="0"/>
              <a:t>看</a:t>
            </a:r>
            <a:r>
              <a:rPr lang="zh-CN" altLang="en-US" baseline="0" dirty="0" smtClean="0"/>
              <a:t>图</a:t>
            </a:r>
            <a:endParaRPr lang="en-US" altLang="zh-CN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第一步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: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 调动前一任务函数，获得保存前一任务和开关的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第二步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: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 调用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对象的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.then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方法，将后一任务函数连接到当前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对象的开关函数上</a:t>
            </a:r>
            <a:endParaRPr lang="en-US" altLang="zh-CN" baseline="0" dirty="0" smtClean="0"/>
          </a:p>
          <a:p>
            <a:r>
              <a:rPr lang="zh-CN" altLang="en-US" baseline="0" dirty="0" smtClean="0"/>
              <a:t>强调</a:t>
            </a:r>
            <a:r>
              <a:rPr lang="en-US" altLang="zh-CN" baseline="0" dirty="0" smtClean="0"/>
              <a:t>:</a:t>
            </a:r>
            <a:r>
              <a:rPr lang="zh-CN" altLang="en-US" baseline="0" dirty="0" smtClean="0"/>
              <a:t> 当前一任务执行完，会自动调用开关方法，打开开关，继续执行后续管道任务</a:t>
            </a:r>
            <a:endParaRPr lang="en-US" altLang="zh-CN" baseline="0" dirty="0" smtClean="0"/>
          </a:p>
          <a:p>
            <a:r>
              <a:rPr lang="zh-CN" altLang="en-US" baseline="0" dirty="0" smtClean="0"/>
              <a:t>其实，</a:t>
            </a:r>
            <a:r>
              <a:rPr lang="en-US" altLang="zh-CN" baseline="0" dirty="0" smtClean="0"/>
              <a:t>Promise</a:t>
            </a:r>
            <a:r>
              <a:rPr lang="zh-CN" altLang="en-US" baseline="0" dirty="0" smtClean="0"/>
              <a:t>对象一创建，其中的前一任务就已经开始异步执行了。无需我们再手动调用。</a:t>
            </a:r>
            <a:endParaRPr lang="en-US" altLang="zh-CN" baseline="0" dirty="0" smtClean="0"/>
          </a:p>
          <a:p>
            <a:r>
              <a:rPr lang="en-US" altLang="zh-CN" baseline="0" dirty="0" smtClean="0"/>
              <a:t>Promise</a:t>
            </a:r>
            <a:r>
              <a:rPr lang="zh-CN" altLang="en-US" baseline="0" dirty="0" smtClean="0"/>
              <a:t>对象是一边执行，一边拼接后续的管道</a:t>
            </a:r>
            <a:endParaRPr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4044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最后</a:t>
            </a:r>
            <a:r>
              <a:rPr lang="en-US" altLang="zh-CN" dirty="0" smtClean="0"/>
              <a:t>,</a:t>
            </a:r>
            <a:r>
              <a:rPr lang="zh-CN" altLang="en-US" dirty="0" smtClean="0"/>
              <a:t>只要。。。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0478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267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大家好，我是来自</a:t>
            </a:r>
            <a:r>
              <a:rPr kumimoji="1" lang="en-US" altLang="zh-CN" dirty="0" smtClean="0"/>
              <a:t>WEB</a:t>
            </a:r>
            <a:r>
              <a:rPr kumimoji="1" lang="zh-CN" altLang="en-US" dirty="0" smtClean="0"/>
              <a:t>前端</a:t>
            </a:r>
            <a:r>
              <a:rPr kumimoji="1" lang="en-US" altLang="zh-CN" dirty="0" smtClean="0"/>
              <a:t>180</a:t>
            </a:r>
            <a:r>
              <a:rPr kumimoji="1" lang="zh-CN" altLang="en-US" dirty="0" smtClean="0"/>
              <a:t>天团的张东。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今天，我和大家分享一下</a:t>
            </a:r>
            <a:r>
              <a:rPr kumimoji="1" lang="en-US" altLang="zh-CN" dirty="0" smtClean="0"/>
              <a:t>JavaScript</a:t>
            </a:r>
            <a:r>
              <a:rPr kumimoji="1" lang="zh-CN" altLang="en-US" dirty="0" smtClean="0"/>
              <a:t>语言中的</a:t>
            </a:r>
            <a:r>
              <a:rPr kumimoji="1" lang="en-US" altLang="zh-CN" dirty="0" smtClean="0"/>
              <a:t>Promise</a:t>
            </a:r>
            <a:r>
              <a:rPr kumimoji="1" lang="zh-CN" altLang="en-US" dirty="0" smtClean="0"/>
              <a:t>技术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14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什么是</a:t>
            </a:r>
            <a:r>
              <a:rPr lang="en-US" altLang="zh-CN" dirty="0" smtClean="0"/>
              <a:t>Promise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119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566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为什么会有</a:t>
            </a:r>
            <a:r>
              <a:rPr kumimoji="1" lang="en-US" altLang="zh-CN" dirty="0" smtClean="0"/>
              <a:t>Promise</a:t>
            </a:r>
            <a:r>
              <a:rPr kumimoji="1" lang="zh-CN" altLang="en-US" dirty="0" smtClean="0"/>
              <a:t>技术？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为了解决回调地狱问题。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什么问题如此严重？堪称地狱？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106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这就要从异步操作说起</a:t>
            </a:r>
            <a:endParaRPr lang="en-US" altLang="zh-CN" dirty="0" smtClean="0"/>
          </a:p>
          <a:p>
            <a:r>
              <a:rPr lang="zh-CN" altLang="en-US" dirty="0" smtClean="0"/>
              <a:t>什么是异步操作</a:t>
            </a:r>
            <a:r>
              <a:rPr lang="en-US" altLang="zh-CN" dirty="0" smtClean="0"/>
              <a:t>:</a:t>
            </a:r>
            <a:r>
              <a:rPr lang="zh-CN" altLang="en-US" dirty="0" smtClean="0"/>
              <a:t> 一项任务，在主程序之外，与主程序并行执行，互不干扰</a:t>
            </a:r>
            <a:endParaRPr lang="en-US" altLang="zh-CN" dirty="0" smtClean="0"/>
          </a:p>
          <a:p>
            <a:r>
              <a:rPr lang="zh-CN" altLang="en-US" dirty="0" smtClean="0"/>
              <a:t>就</a:t>
            </a:r>
            <a:r>
              <a:rPr lang="zh-CN" altLang="en-US" dirty="0" smtClean="0"/>
              <a:t>好像，百米赛跑，每个运动员，都有自己的跑道，自己跑自己的，互不影响。</a:t>
            </a:r>
            <a:endParaRPr lang="en-US" altLang="zh-CN" dirty="0" smtClean="0"/>
          </a:p>
          <a:p>
            <a:r>
              <a:rPr lang="zh-CN" altLang="en-US" dirty="0" smtClean="0"/>
              <a:t>我用程序模拟了异步操作的过程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zh-CN" altLang="en-US" dirty="0" smtClean="0"/>
              <a:t>比如，我们部门几个老师赛跑</a:t>
            </a:r>
            <a:r>
              <a:rPr lang="en-US" altLang="zh-CN" dirty="0" smtClean="0"/>
              <a:t>:</a:t>
            </a:r>
          </a:p>
          <a:p>
            <a:r>
              <a:rPr lang="zh-CN" altLang="en-US" dirty="0" smtClean="0"/>
              <a:t>文华老师，当裁判，模拟主程序</a:t>
            </a:r>
            <a:endParaRPr lang="en-US" altLang="zh-CN" dirty="0" smtClean="0"/>
          </a:p>
          <a:p>
            <a:r>
              <a:rPr lang="zh-CN" altLang="en-US" dirty="0" smtClean="0"/>
              <a:t>二胖，涛哥，武老师各占一道，各跑各的，互不影响。</a:t>
            </a:r>
            <a:endParaRPr lang="en-US" altLang="zh-CN" dirty="0" smtClean="0"/>
          </a:p>
          <a:p>
            <a:r>
              <a:rPr lang="zh-CN" altLang="en-US" dirty="0" smtClean="0"/>
              <a:t>效果如下</a:t>
            </a:r>
            <a:r>
              <a:rPr lang="en-US" altLang="zh-CN" dirty="0" smtClean="0"/>
              <a:t>:</a:t>
            </a:r>
          </a:p>
          <a:p>
            <a:r>
              <a:rPr lang="zh-CN" altLang="en-US" dirty="0" smtClean="0"/>
              <a:t>再看程序，其实是这样的</a:t>
            </a:r>
            <a:r>
              <a:rPr lang="en-US" altLang="zh-CN" dirty="0" smtClean="0"/>
              <a:t>:</a:t>
            </a:r>
          </a:p>
          <a:p>
            <a:r>
              <a:rPr lang="zh-CN" altLang="en-US" dirty="0" smtClean="0"/>
              <a:t>三个模拟跑步的异步操作函数，都不确定何时执行完。</a:t>
            </a:r>
            <a:endParaRPr lang="en-US" altLang="zh-CN" dirty="0" smtClean="0"/>
          </a:p>
          <a:p>
            <a:r>
              <a:rPr lang="zh-CN" altLang="en-US" dirty="0" smtClean="0"/>
              <a:t>当单击文华老师时，三个函数同时开始执行，互不影响。这就是异步操作的效果。</a:t>
            </a:r>
            <a:endParaRPr lang="en-US" altLang="zh-CN" dirty="0" smtClean="0"/>
          </a:p>
          <a:p>
            <a:r>
              <a:rPr lang="zh-CN" altLang="en-US" dirty="0" smtClean="0"/>
              <a:t>其实，异步操作，比百米更严格，每个任务之间，都是互相看不见的，毫无关系的。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2686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但是，田径比赛中，除了百米外，还有接力比赛！</a:t>
            </a:r>
            <a:endParaRPr kumimoji="1" lang="en-US" altLang="zh-CN" dirty="0" smtClean="0"/>
          </a:p>
          <a:p>
            <a:r>
              <a:rPr kumimoji="1" lang="zh-CN" altLang="en-US" dirty="0" smtClean="0"/>
              <a:t>要求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前一个选手跑完，后一个选手才能开始！</a:t>
            </a:r>
            <a:endParaRPr kumimoji="1" lang="en-US" altLang="zh-CN" dirty="0" smtClean="0"/>
          </a:p>
          <a:p>
            <a:r>
              <a:rPr kumimoji="1" lang="zh-CN" altLang="en-US" dirty="0" smtClean="0"/>
              <a:t>程序中，也有这种要求，我们称之为排队执行！</a:t>
            </a:r>
            <a:endParaRPr kumimoji="1" lang="en-US" altLang="zh-CN" dirty="0" smtClean="0"/>
          </a:p>
          <a:p>
            <a:r>
              <a:rPr kumimoji="1" lang="zh-CN" altLang="en-US" dirty="0" smtClean="0"/>
              <a:t>排队执行就是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必须等前一项异步操作完成后，下一项任务才能开始</a:t>
            </a:r>
            <a:endParaRPr kumimoji="1" lang="en-US" altLang="zh-CN" dirty="0" smtClean="0"/>
          </a:p>
          <a:p>
            <a:r>
              <a:rPr kumimoji="1" lang="zh-CN" altLang="en-US" dirty="0" smtClean="0"/>
              <a:t>那么</a:t>
            </a:r>
            <a:r>
              <a:rPr kumimoji="1" lang="zh-CN" altLang="en-US" dirty="0" smtClean="0"/>
              <a:t>，本应等待确认前一项任务执行完，才能调用下一项任务</a:t>
            </a:r>
            <a:endParaRPr kumimoji="1" lang="en-US" altLang="zh-CN" dirty="0" smtClean="0"/>
          </a:p>
          <a:p>
            <a:r>
              <a:rPr kumimoji="1" lang="zh-CN" altLang="en-US" dirty="0" smtClean="0"/>
              <a:t>但是，最大的问题就是，因为异步任务之间，互相是看不见的，所以，不确定前一任务何时调用完？！后一任务就不知道该何时开始执行。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错误的解决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单纯的顺序调动，无法保证异步操作排队执行。因为各占一道，且互相看不见。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1219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究竟怎样保证后一个任务必须等待前一个任务执行完，才能调用呢？</a:t>
            </a:r>
            <a:endParaRPr lang="en-US" altLang="zh-CN" dirty="0" smtClean="0"/>
          </a:p>
          <a:p>
            <a:pPr lvl="0"/>
            <a:r>
              <a:rPr lang="zh-CN" altLang="en-US" dirty="0" smtClean="0"/>
              <a:t>于是，二胖因为异于常人的强壮，有把子力气，所以想出一个奇招！</a:t>
            </a:r>
            <a:endParaRPr lang="en-US" altLang="zh-CN" dirty="0" smtClean="0"/>
          </a:p>
          <a:p>
            <a:pPr lvl="0"/>
            <a:r>
              <a:rPr lang="zh-CN" altLang="en-US" dirty="0" smtClean="0"/>
              <a:t>前一个人抱着后一个人跑，前一个人跑完了，把后一个人放下，后一个人再跑！</a:t>
            </a:r>
            <a:endParaRPr lang="en-US" altLang="zh-CN" dirty="0" smtClean="0"/>
          </a:p>
          <a:p>
            <a:pPr lvl="0"/>
            <a:r>
              <a:rPr lang="zh-CN" altLang="en-US" dirty="0" smtClean="0"/>
              <a:t>这种效果就是程序中的回调函数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DBA66-0B01-47E8-A365-7C30D6EBFF28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9686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知识讲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/>
        </p:nvSpPr>
        <p:spPr>
          <a:xfrm>
            <a:off x="4067944" y="0"/>
            <a:ext cx="5076056" cy="6858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25687976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928662" y="2237228"/>
            <a:ext cx="6786610" cy="1047757"/>
          </a:xfrm>
        </p:spPr>
        <p:txBody>
          <a:bodyPr>
            <a:noAutofit/>
          </a:bodyPr>
          <a:lstStyle>
            <a:lvl1pPr algn="l">
              <a:defRPr sz="3600" b="1"/>
            </a:lvl1pPr>
          </a:lstStyle>
          <a:p>
            <a:r>
              <a:rPr lang="zh-CN" altLang="en-US" dirty="0"/>
              <a:t>内容标题</a:t>
            </a:r>
          </a:p>
        </p:txBody>
      </p:sp>
      <p:sp>
        <p:nvSpPr>
          <p:cNvPr id="9" name="圆角矩形 8"/>
          <p:cNvSpPr/>
          <p:nvPr userDrawn="1"/>
        </p:nvSpPr>
        <p:spPr>
          <a:xfrm>
            <a:off x="928662" y="3333600"/>
            <a:ext cx="6809400" cy="190800"/>
          </a:xfrm>
          <a:prstGeom prst="roundRect">
            <a:avLst/>
          </a:prstGeom>
          <a:solidFill>
            <a:schemeClr val="accent3"/>
          </a:solidFill>
          <a:ln w="38100"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b="1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603638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079612" y="2060849"/>
            <a:ext cx="6984776" cy="3672409"/>
          </a:xfrm>
          <a:noFill/>
        </p:spPr>
        <p:txBody>
          <a:bodyPr>
            <a:normAutofit/>
          </a:bodyPr>
          <a:lstStyle>
            <a:lvl1pPr marL="342900" indent="-342900" algn="l">
              <a:buFont typeface="+mj-lt"/>
              <a:buAutoNum type="arabicPeriod"/>
              <a:defRPr sz="2400">
                <a:solidFill>
                  <a:schemeClr val="tx2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本节内容</a:t>
            </a:r>
            <a:endParaRPr lang="en-US" altLang="zh-CN" dirty="0"/>
          </a:p>
          <a:p>
            <a:r>
              <a:rPr lang="zh-CN" altLang="en-US" dirty="0"/>
              <a:t>本节内容</a:t>
            </a:r>
          </a:p>
        </p:txBody>
      </p:sp>
      <p:sp>
        <p:nvSpPr>
          <p:cNvPr id="12" name="矩形 11"/>
          <p:cNvSpPr/>
          <p:nvPr userDrawn="1"/>
        </p:nvSpPr>
        <p:spPr>
          <a:xfrm>
            <a:off x="0" y="764704"/>
            <a:ext cx="9144000" cy="93610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今日内容</a:t>
            </a: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3554" y="6390448"/>
            <a:ext cx="297104" cy="396138"/>
            <a:chOff x="71406" y="6069958"/>
            <a:chExt cx="716628" cy="716628"/>
          </a:xfrm>
        </p:grpSpPr>
        <p:sp>
          <p:nvSpPr>
            <p:cNvPr id="7" name="十字形 6"/>
            <p:cNvSpPr/>
            <p:nvPr userDrawn="1"/>
          </p:nvSpPr>
          <p:spPr>
            <a:xfrm>
              <a:off x="71406" y="6282586"/>
              <a:ext cx="504000" cy="504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  <p:sp>
          <p:nvSpPr>
            <p:cNvPr id="8" name="十字形 7"/>
            <p:cNvSpPr/>
            <p:nvPr userDrawn="1"/>
          </p:nvSpPr>
          <p:spPr>
            <a:xfrm>
              <a:off x="500034" y="6069958"/>
              <a:ext cx="288000" cy="288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9414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程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7487" y="2088881"/>
            <a:ext cx="7772400" cy="1470025"/>
          </a:xfrm>
        </p:spPr>
        <p:txBody>
          <a:bodyPr>
            <a:noAutofit/>
          </a:bodyPr>
          <a:lstStyle>
            <a:lvl1pPr algn="l">
              <a:defRPr sz="4500" b="1"/>
            </a:lvl1pPr>
          </a:lstStyle>
          <a:p>
            <a:r>
              <a:rPr lang="zh-CN" altLang="en-US" dirty="0"/>
              <a:t>课程标题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256" y="3564703"/>
            <a:ext cx="4256785" cy="622920"/>
          </a:xfr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/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 课程英文副标题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 hasCustomPrompt="1"/>
          </p:nvPr>
        </p:nvSpPr>
        <p:spPr>
          <a:xfrm>
            <a:off x="4932040" y="3558906"/>
            <a:ext cx="1944241" cy="622921"/>
          </a:xfrm>
        </p:spPr>
        <p:txBody>
          <a:bodyPr anchor="ctr">
            <a:noAutofit/>
          </a:bodyPr>
          <a:lstStyle>
            <a:lvl1pPr algn="r">
              <a:buNone/>
              <a:defRPr sz="2400" b="1">
                <a:solidFill>
                  <a:srgbClr val="00B0F0"/>
                </a:solidFill>
              </a:defRPr>
            </a:lvl1pPr>
          </a:lstStyle>
          <a:p>
            <a:pPr lvl="0"/>
            <a:r>
              <a:rPr lang="en-US" altLang="zh-CN" dirty="0"/>
              <a:t>DAY01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知识讲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67545" y="260648"/>
            <a:ext cx="6768752" cy="713088"/>
          </a:xfrm>
        </p:spPr>
        <p:txBody>
          <a:bodyPr>
            <a:no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知识点标题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0"/>
          </p:nvPr>
        </p:nvSpPr>
        <p:spPr>
          <a:xfrm>
            <a:off x="467545" y="1052738"/>
            <a:ext cx="8064896" cy="780214"/>
          </a:xfrm>
        </p:spPr>
        <p:txBody>
          <a:bodyPr wrap="square">
            <a:spAutoFit/>
          </a:bodyPr>
          <a:lstStyle>
            <a:lvl1pPr>
              <a:lnSpc>
                <a:spcPct val="120000"/>
              </a:lnSpc>
              <a:defRPr sz="1800">
                <a:solidFill>
                  <a:schemeClr val="tx2"/>
                </a:solidFill>
              </a:defRPr>
            </a:lvl1pPr>
            <a:lvl2pPr>
              <a:lnSpc>
                <a:spcPct val="120000"/>
              </a:lnSpc>
              <a:defRPr sz="1650">
                <a:solidFill>
                  <a:schemeClr val="tx2"/>
                </a:solidFill>
              </a:defRPr>
            </a:lvl2pPr>
            <a:lvl3pPr marL="685800" indent="0">
              <a:buNone/>
              <a:defRPr sz="1350">
                <a:solidFill>
                  <a:srgbClr val="00B0F0"/>
                </a:solidFill>
              </a:defRPr>
            </a:lvl3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  <a:endParaRPr lang="en-US" altLang="zh-CN" dirty="0"/>
          </a:p>
        </p:txBody>
      </p:sp>
      <p:sp>
        <p:nvSpPr>
          <p:cNvPr id="8" name="标题 1"/>
          <p:cNvSpPr txBox="1">
            <a:spLocks/>
          </p:cNvSpPr>
          <p:nvPr userDrawn="1"/>
        </p:nvSpPr>
        <p:spPr>
          <a:xfrm>
            <a:off x="-1" y="2564906"/>
            <a:ext cx="278602" cy="1496289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68579" tIns="34290" rIns="68579" bIns="3429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algn="ctr"/>
            <a:r>
              <a:rPr lang="zh-CN" altLang="en-US" sz="1200" b="1">
                <a:solidFill>
                  <a:schemeClr val="tx2"/>
                </a:solidFill>
              </a:rPr>
              <a:t>知识讲解</a:t>
            </a:r>
            <a:endParaRPr lang="en-US" altLang="zh-CN" sz="1200" b="1">
              <a:solidFill>
                <a:schemeClr val="tx2"/>
              </a:solidFill>
            </a:endParaRPr>
          </a:p>
        </p:txBody>
      </p:sp>
      <p:grpSp>
        <p:nvGrpSpPr>
          <p:cNvPr id="9" name="组合 5"/>
          <p:cNvGrpSpPr/>
          <p:nvPr userDrawn="1"/>
        </p:nvGrpSpPr>
        <p:grpSpPr>
          <a:xfrm>
            <a:off x="53554" y="6390448"/>
            <a:ext cx="297104" cy="396138"/>
            <a:chOff x="71406" y="6069958"/>
            <a:chExt cx="716628" cy="716628"/>
          </a:xfrm>
        </p:grpSpPr>
        <p:sp>
          <p:nvSpPr>
            <p:cNvPr id="10" name="十字形 9"/>
            <p:cNvSpPr/>
            <p:nvPr userDrawn="1"/>
          </p:nvSpPr>
          <p:spPr>
            <a:xfrm>
              <a:off x="71406" y="6282586"/>
              <a:ext cx="504000" cy="504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  <p:sp>
          <p:nvSpPr>
            <p:cNvPr id="12" name="十字形 11"/>
            <p:cNvSpPr/>
            <p:nvPr userDrawn="1"/>
          </p:nvSpPr>
          <p:spPr>
            <a:xfrm>
              <a:off x="500034" y="6069958"/>
              <a:ext cx="288000" cy="288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知识讲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 txBox="1">
            <a:spLocks/>
          </p:cNvSpPr>
          <p:nvPr userDrawn="1"/>
        </p:nvSpPr>
        <p:spPr>
          <a:xfrm>
            <a:off x="0" y="2566529"/>
            <a:ext cx="278602" cy="1496289"/>
          </a:xfrm>
          <a:prstGeom prst="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lIns="68579" tIns="34290" rIns="68579" bIns="3429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algn="ctr"/>
            <a:r>
              <a:rPr lang="zh-CN" altLang="en-US" sz="1200" b="1">
                <a:solidFill>
                  <a:schemeClr val="tx2"/>
                </a:solidFill>
              </a:rPr>
              <a:t>代码</a:t>
            </a:r>
            <a:endParaRPr lang="en-US" altLang="zh-CN" sz="1200" b="1">
              <a:solidFill>
                <a:schemeClr val="tx2"/>
              </a:solidFill>
            </a:endParaRPr>
          </a:p>
          <a:p>
            <a:pPr algn="ctr"/>
            <a:r>
              <a:rPr lang="zh-CN" altLang="en-US" sz="1200" b="1">
                <a:solidFill>
                  <a:schemeClr val="tx2"/>
                </a:solidFill>
              </a:rPr>
              <a:t>实践</a:t>
            </a:r>
            <a:endParaRPr lang="en-US" altLang="zh-CN" sz="1200" b="1">
              <a:solidFill>
                <a:schemeClr val="tx2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67545" y="260648"/>
            <a:ext cx="6768752" cy="713088"/>
          </a:xfrm>
        </p:spPr>
        <p:txBody>
          <a:bodyPr>
            <a:no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知识点标题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0"/>
          </p:nvPr>
        </p:nvSpPr>
        <p:spPr>
          <a:xfrm>
            <a:off x="467545" y="1052738"/>
            <a:ext cx="8064896" cy="780214"/>
          </a:xfrm>
        </p:spPr>
        <p:txBody>
          <a:bodyPr wrap="square">
            <a:spAutoFit/>
          </a:bodyPr>
          <a:lstStyle>
            <a:lvl1pPr>
              <a:lnSpc>
                <a:spcPct val="120000"/>
              </a:lnSpc>
              <a:defRPr sz="1800">
                <a:solidFill>
                  <a:schemeClr val="tx2"/>
                </a:solidFill>
              </a:defRPr>
            </a:lvl1pPr>
            <a:lvl2pPr>
              <a:lnSpc>
                <a:spcPct val="120000"/>
              </a:lnSpc>
              <a:defRPr sz="1650">
                <a:solidFill>
                  <a:schemeClr val="tx2"/>
                </a:solidFill>
              </a:defRPr>
            </a:lvl2pPr>
            <a:lvl3pPr marL="685800" indent="0">
              <a:buNone/>
              <a:defRPr sz="1350">
                <a:solidFill>
                  <a:srgbClr val="00B0F0"/>
                </a:solidFill>
              </a:defRPr>
            </a:lvl3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  <a:endParaRPr lang="en-US" altLang="zh-CN" dirty="0"/>
          </a:p>
        </p:txBody>
      </p:sp>
      <p:grpSp>
        <p:nvGrpSpPr>
          <p:cNvPr id="8" name="组合 5"/>
          <p:cNvGrpSpPr/>
          <p:nvPr userDrawn="1"/>
        </p:nvGrpSpPr>
        <p:grpSpPr>
          <a:xfrm>
            <a:off x="53554" y="6390448"/>
            <a:ext cx="297104" cy="396138"/>
            <a:chOff x="71406" y="6069958"/>
            <a:chExt cx="716628" cy="716628"/>
          </a:xfrm>
        </p:grpSpPr>
        <p:sp>
          <p:nvSpPr>
            <p:cNvPr id="10" name="十字形 9"/>
            <p:cNvSpPr/>
            <p:nvPr userDrawn="1"/>
          </p:nvSpPr>
          <p:spPr>
            <a:xfrm>
              <a:off x="71406" y="6282586"/>
              <a:ext cx="504000" cy="504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  <p:sp>
          <p:nvSpPr>
            <p:cNvPr id="12" name="十字形 11"/>
            <p:cNvSpPr/>
            <p:nvPr userDrawn="1"/>
          </p:nvSpPr>
          <p:spPr>
            <a:xfrm>
              <a:off x="500034" y="6069958"/>
              <a:ext cx="288000" cy="288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5007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知识讲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半闭框 8"/>
          <p:cNvSpPr/>
          <p:nvPr userDrawn="1"/>
        </p:nvSpPr>
        <p:spPr>
          <a:xfrm>
            <a:off x="0" y="0"/>
            <a:ext cx="2071702" cy="2143140"/>
          </a:xfrm>
          <a:prstGeom prst="halfFrame">
            <a:avLst>
              <a:gd name="adj1" fmla="val 3684"/>
              <a:gd name="adj2" fmla="val 506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2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10" name="半闭框 9"/>
          <p:cNvSpPr/>
          <p:nvPr userDrawn="1"/>
        </p:nvSpPr>
        <p:spPr>
          <a:xfrm rot="10800000">
            <a:off x="7419964" y="5143491"/>
            <a:ext cx="1724036" cy="1714511"/>
          </a:xfrm>
          <a:prstGeom prst="halfFrame">
            <a:avLst>
              <a:gd name="adj1" fmla="val 2490"/>
              <a:gd name="adj2" fmla="val 249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2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16" name="内容占位符 15"/>
          <p:cNvSpPr>
            <a:spLocks noGrp="1"/>
          </p:cNvSpPr>
          <p:nvPr>
            <p:ph sz="quarter" idx="10"/>
          </p:nvPr>
        </p:nvSpPr>
        <p:spPr>
          <a:xfrm>
            <a:off x="611562" y="404664"/>
            <a:ext cx="7920880" cy="6048672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grpSp>
        <p:nvGrpSpPr>
          <p:cNvPr id="7" name="组合 5"/>
          <p:cNvGrpSpPr/>
          <p:nvPr userDrawn="1"/>
        </p:nvGrpSpPr>
        <p:grpSpPr>
          <a:xfrm>
            <a:off x="53554" y="6390448"/>
            <a:ext cx="297104" cy="396138"/>
            <a:chOff x="71406" y="6069958"/>
            <a:chExt cx="716628" cy="716628"/>
          </a:xfrm>
        </p:grpSpPr>
        <p:sp>
          <p:nvSpPr>
            <p:cNvPr id="8" name="十字形 7"/>
            <p:cNvSpPr/>
            <p:nvPr userDrawn="1"/>
          </p:nvSpPr>
          <p:spPr>
            <a:xfrm>
              <a:off x="71406" y="6282586"/>
              <a:ext cx="504000" cy="504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  <p:sp>
          <p:nvSpPr>
            <p:cNvPr id="12" name="十字形 11"/>
            <p:cNvSpPr/>
            <p:nvPr userDrawn="1"/>
          </p:nvSpPr>
          <p:spPr>
            <a:xfrm>
              <a:off x="500034" y="6069958"/>
              <a:ext cx="288000" cy="288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堂练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 txBox="1">
            <a:spLocks/>
          </p:cNvSpPr>
          <p:nvPr userDrawn="1"/>
        </p:nvSpPr>
        <p:spPr>
          <a:xfrm>
            <a:off x="0" y="2564906"/>
            <a:ext cx="280800" cy="1496289"/>
          </a:xfrm>
          <a:prstGeom prst="rect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lIns="68579" tIns="34290" rIns="68579" bIns="3429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algn="ctr"/>
            <a:r>
              <a:rPr lang="zh-CN" altLang="en-US" sz="1200" b="1">
                <a:solidFill>
                  <a:schemeClr val="tx2"/>
                </a:solidFill>
              </a:rPr>
              <a:t>课堂</a:t>
            </a:r>
            <a:endParaRPr lang="en-US" altLang="zh-CN" sz="1200" b="1">
              <a:solidFill>
                <a:schemeClr val="tx2"/>
              </a:solidFill>
            </a:endParaRPr>
          </a:p>
          <a:p>
            <a:pPr algn="ctr"/>
            <a:r>
              <a:rPr lang="zh-CN" altLang="en-US" sz="1200" b="1">
                <a:solidFill>
                  <a:schemeClr val="tx2"/>
                </a:solidFill>
              </a:rPr>
              <a:t>练习</a:t>
            </a:r>
            <a:endParaRPr lang="en-US" altLang="zh-CN" sz="1200" b="1">
              <a:solidFill>
                <a:schemeClr val="tx2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71473" y="571484"/>
            <a:ext cx="5643602" cy="1047757"/>
          </a:xfrm>
        </p:spPr>
        <p:txBody>
          <a:bodyPr>
            <a:noAutofit/>
          </a:bodyPr>
          <a:lstStyle>
            <a:lvl1pPr algn="l">
              <a:defRPr sz="21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课堂练习标题</a:t>
            </a:r>
          </a:p>
        </p:txBody>
      </p:sp>
      <p:sp>
        <p:nvSpPr>
          <p:cNvPr id="15" name="内容占位符 15"/>
          <p:cNvSpPr>
            <a:spLocks noGrp="1"/>
          </p:cNvSpPr>
          <p:nvPr>
            <p:ph sz="quarter" idx="10"/>
          </p:nvPr>
        </p:nvSpPr>
        <p:spPr>
          <a:xfrm>
            <a:off x="571472" y="1628800"/>
            <a:ext cx="8136903" cy="4824536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grpSp>
        <p:nvGrpSpPr>
          <p:cNvPr id="7" name="组合 5"/>
          <p:cNvGrpSpPr/>
          <p:nvPr userDrawn="1"/>
        </p:nvGrpSpPr>
        <p:grpSpPr>
          <a:xfrm>
            <a:off x="53554" y="6390448"/>
            <a:ext cx="297104" cy="396138"/>
            <a:chOff x="71406" y="6069958"/>
            <a:chExt cx="716628" cy="716628"/>
          </a:xfrm>
        </p:grpSpPr>
        <p:sp>
          <p:nvSpPr>
            <p:cNvPr id="8" name="十字形 7"/>
            <p:cNvSpPr/>
            <p:nvPr userDrawn="1"/>
          </p:nvSpPr>
          <p:spPr>
            <a:xfrm>
              <a:off x="71406" y="6282586"/>
              <a:ext cx="504000" cy="504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  <p:sp>
          <p:nvSpPr>
            <p:cNvPr id="9" name="十字形 8"/>
            <p:cNvSpPr/>
            <p:nvPr userDrawn="1"/>
          </p:nvSpPr>
          <p:spPr>
            <a:xfrm>
              <a:off x="500034" y="6069958"/>
              <a:ext cx="288000" cy="288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代码实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半闭框 8"/>
          <p:cNvSpPr/>
          <p:nvPr userDrawn="1"/>
        </p:nvSpPr>
        <p:spPr>
          <a:xfrm rot="10800000">
            <a:off x="6854486" y="4534225"/>
            <a:ext cx="2071702" cy="2143140"/>
          </a:xfrm>
          <a:prstGeom prst="halfFrame">
            <a:avLst>
              <a:gd name="adj1" fmla="val 3684"/>
              <a:gd name="adj2" fmla="val 506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2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12" name="内容占位符 15"/>
          <p:cNvSpPr>
            <a:spLocks noGrp="1"/>
          </p:cNvSpPr>
          <p:nvPr>
            <p:ph sz="quarter" idx="10"/>
          </p:nvPr>
        </p:nvSpPr>
        <p:spPr>
          <a:xfrm>
            <a:off x="571472" y="1628800"/>
            <a:ext cx="8136903" cy="4824536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sp>
        <p:nvSpPr>
          <p:cNvPr id="15" name="标题 1"/>
          <p:cNvSpPr txBox="1">
            <a:spLocks/>
          </p:cNvSpPr>
          <p:nvPr userDrawn="1"/>
        </p:nvSpPr>
        <p:spPr>
          <a:xfrm>
            <a:off x="0" y="2564906"/>
            <a:ext cx="280800" cy="1496289"/>
          </a:xfrm>
          <a:prstGeom prst="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lIns="68579" tIns="34290" rIns="68579" bIns="3429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algn="ctr"/>
            <a:r>
              <a:rPr lang="zh-CN" altLang="en-US" sz="1200" b="1">
                <a:solidFill>
                  <a:schemeClr val="tx2"/>
                </a:solidFill>
              </a:rPr>
              <a:t>代码</a:t>
            </a:r>
            <a:endParaRPr lang="en-US" altLang="zh-CN" sz="1200" b="1">
              <a:solidFill>
                <a:schemeClr val="tx2"/>
              </a:solidFill>
            </a:endParaRPr>
          </a:p>
          <a:p>
            <a:pPr algn="ctr"/>
            <a:r>
              <a:rPr lang="zh-CN" altLang="en-US" sz="1200" b="1">
                <a:solidFill>
                  <a:schemeClr val="tx2"/>
                </a:solidFill>
              </a:rPr>
              <a:t>实践</a:t>
            </a:r>
            <a:endParaRPr lang="en-US" altLang="zh-CN" sz="1200" b="1">
              <a:solidFill>
                <a:schemeClr val="tx2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71473" y="571484"/>
            <a:ext cx="5643602" cy="1047757"/>
          </a:xfrm>
        </p:spPr>
        <p:txBody>
          <a:bodyPr>
            <a:noAutofit/>
          </a:bodyPr>
          <a:lstStyle>
            <a:lvl1pPr algn="l">
              <a:defRPr sz="21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代码实践标题</a:t>
            </a:r>
          </a:p>
        </p:txBody>
      </p:sp>
      <p:sp>
        <p:nvSpPr>
          <p:cNvPr id="10" name="半闭框 9"/>
          <p:cNvSpPr/>
          <p:nvPr userDrawn="1"/>
        </p:nvSpPr>
        <p:spPr>
          <a:xfrm rot="10800000">
            <a:off x="7419964" y="5143491"/>
            <a:ext cx="1724036" cy="1714511"/>
          </a:xfrm>
          <a:prstGeom prst="halfFrame">
            <a:avLst>
              <a:gd name="adj1" fmla="val 2490"/>
              <a:gd name="adj2" fmla="val 249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2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grpSp>
        <p:nvGrpSpPr>
          <p:cNvPr id="13" name="组合 5"/>
          <p:cNvGrpSpPr/>
          <p:nvPr userDrawn="1"/>
        </p:nvGrpSpPr>
        <p:grpSpPr>
          <a:xfrm>
            <a:off x="53554" y="6390448"/>
            <a:ext cx="297104" cy="396138"/>
            <a:chOff x="71406" y="6069958"/>
            <a:chExt cx="716628" cy="716628"/>
          </a:xfrm>
        </p:grpSpPr>
        <p:sp>
          <p:nvSpPr>
            <p:cNvPr id="16" name="十字形 15"/>
            <p:cNvSpPr/>
            <p:nvPr userDrawn="1"/>
          </p:nvSpPr>
          <p:spPr>
            <a:xfrm>
              <a:off x="71406" y="6282586"/>
              <a:ext cx="504000" cy="504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  <p:sp>
          <p:nvSpPr>
            <p:cNvPr id="17" name="十字形 16"/>
            <p:cNvSpPr/>
            <p:nvPr userDrawn="1"/>
          </p:nvSpPr>
          <p:spPr>
            <a:xfrm>
              <a:off x="500034" y="6069958"/>
              <a:ext cx="288000" cy="288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知识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 txBox="1">
            <a:spLocks/>
          </p:cNvSpPr>
          <p:nvPr userDrawn="1"/>
        </p:nvSpPr>
        <p:spPr>
          <a:xfrm>
            <a:off x="0" y="2564906"/>
            <a:ext cx="280800" cy="1496289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68579" tIns="34290" rIns="68579" bIns="3429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algn="ctr"/>
            <a:r>
              <a:rPr lang="zh-CN" altLang="en-US" sz="1200" b="1">
                <a:solidFill>
                  <a:schemeClr val="tx2"/>
                </a:solidFill>
              </a:rPr>
              <a:t>知识案例</a:t>
            </a:r>
            <a:endParaRPr lang="en-US" altLang="zh-CN" sz="1200" b="1">
              <a:solidFill>
                <a:schemeClr val="tx2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71473" y="571484"/>
            <a:ext cx="5643602" cy="1047757"/>
          </a:xfrm>
        </p:spPr>
        <p:txBody>
          <a:bodyPr>
            <a:noAutofit/>
          </a:bodyPr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知识案例标题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571472" y="1714488"/>
            <a:ext cx="8215370" cy="4667283"/>
          </a:xfrm>
        </p:spPr>
        <p:txBody>
          <a:bodyPr>
            <a:normAutofit/>
          </a:bodyPr>
          <a:lstStyle>
            <a:lvl1pPr marL="0" indent="0" algn="l">
              <a:buFont typeface="Arial" pitchFamily="34" charset="0"/>
              <a:buNone/>
              <a:defRPr sz="1800" b="0">
                <a:solidFill>
                  <a:schemeClr val="tx2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知识案例内容</a:t>
            </a:r>
          </a:p>
        </p:txBody>
      </p:sp>
      <p:sp>
        <p:nvSpPr>
          <p:cNvPr id="9" name="半闭框 8"/>
          <p:cNvSpPr/>
          <p:nvPr userDrawn="1"/>
        </p:nvSpPr>
        <p:spPr>
          <a:xfrm>
            <a:off x="285720" y="214290"/>
            <a:ext cx="2071702" cy="2143140"/>
          </a:xfrm>
          <a:prstGeom prst="halfFrame">
            <a:avLst>
              <a:gd name="adj1" fmla="val 3684"/>
              <a:gd name="adj2" fmla="val 506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2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10" name="半闭框 9"/>
          <p:cNvSpPr/>
          <p:nvPr userDrawn="1"/>
        </p:nvSpPr>
        <p:spPr>
          <a:xfrm rot="10800000">
            <a:off x="7277121" y="5000637"/>
            <a:ext cx="1724036" cy="1714511"/>
          </a:xfrm>
          <a:prstGeom prst="halfFrame">
            <a:avLst>
              <a:gd name="adj1" fmla="val 2490"/>
              <a:gd name="adj2" fmla="val 249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2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grpSp>
        <p:nvGrpSpPr>
          <p:cNvPr id="12" name="组合 5"/>
          <p:cNvGrpSpPr/>
          <p:nvPr userDrawn="1"/>
        </p:nvGrpSpPr>
        <p:grpSpPr>
          <a:xfrm>
            <a:off x="53554" y="6390448"/>
            <a:ext cx="297104" cy="396138"/>
            <a:chOff x="71406" y="6069958"/>
            <a:chExt cx="716628" cy="716628"/>
          </a:xfrm>
        </p:grpSpPr>
        <p:sp>
          <p:nvSpPr>
            <p:cNvPr id="13" name="十字形 12"/>
            <p:cNvSpPr/>
            <p:nvPr userDrawn="1"/>
          </p:nvSpPr>
          <p:spPr>
            <a:xfrm>
              <a:off x="71406" y="6282586"/>
              <a:ext cx="504000" cy="504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  <p:sp>
          <p:nvSpPr>
            <p:cNvPr id="16" name="十字形 15"/>
            <p:cNvSpPr/>
            <p:nvPr userDrawn="1"/>
          </p:nvSpPr>
          <p:spPr>
            <a:xfrm>
              <a:off x="500034" y="6069958"/>
              <a:ext cx="288000" cy="288000"/>
            </a:xfrm>
            <a:prstGeom prst="plus">
              <a:avLst>
                <a:gd name="adj" fmla="val 3784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928662" y="2237228"/>
            <a:ext cx="6786610" cy="1047757"/>
          </a:xfrm>
        </p:spPr>
        <p:txBody>
          <a:bodyPr>
            <a:noAutofit/>
          </a:bodyPr>
          <a:lstStyle>
            <a:lvl1pPr algn="l">
              <a:defRPr sz="3600" b="1"/>
            </a:lvl1pPr>
          </a:lstStyle>
          <a:p>
            <a:r>
              <a:rPr lang="zh-CN" altLang="en-US" dirty="0"/>
              <a:t>内容标题</a:t>
            </a:r>
          </a:p>
        </p:txBody>
      </p:sp>
      <p:sp>
        <p:nvSpPr>
          <p:cNvPr id="9" name="圆角矩形 8"/>
          <p:cNvSpPr/>
          <p:nvPr userDrawn="1"/>
        </p:nvSpPr>
        <p:spPr>
          <a:xfrm>
            <a:off x="928662" y="3331470"/>
            <a:ext cx="6811690" cy="195061"/>
          </a:xfrm>
          <a:prstGeom prst="roundRect">
            <a:avLst/>
          </a:prstGeom>
          <a:solidFill>
            <a:schemeClr val="accent2"/>
          </a:solidFill>
          <a:ln w="38100"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b="1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5" name="图片 4" descr="tedu_logo_大白边.png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78" y="0"/>
            <a:ext cx="1080120" cy="646624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730" r:id="rId1"/>
    <p:sldLayoutId id="2147483709" r:id="rId2"/>
    <p:sldLayoutId id="2147483722" r:id="rId3"/>
    <p:sldLayoutId id="2147483732" r:id="rId4"/>
    <p:sldLayoutId id="2147483728" r:id="rId5"/>
    <p:sldLayoutId id="2147483726" r:id="rId6"/>
    <p:sldLayoutId id="2147483725" r:id="rId7"/>
    <p:sldLayoutId id="2147483727" r:id="rId8"/>
    <p:sldLayoutId id="2147483723" r:id="rId9"/>
    <p:sldLayoutId id="2147483731" r:id="rId10"/>
    <p:sldLayoutId id="2147483724" r:id="rId11"/>
    <p:sldLayoutId id="2147483733" r:id="rId12"/>
  </p:sldLayoutIdLs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2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b="0" kern="1200">
          <a:solidFill>
            <a:schemeClr val="tx2"/>
          </a:solidFill>
          <a:latin typeface="微软雅黑" pitchFamily="34" charset="-122"/>
          <a:ea typeface="微软雅黑" pitchFamily="34" charset="-122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b="0" kern="1200">
          <a:solidFill>
            <a:schemeClr val="tx2"/>
          </a:solidFill>
          <a:latin typeface="微软雅黑" pitchFamily="34" charset="-122"/>
          <a:ea typeface="微软雅黑" pitchFamily="34" charset="-122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b="0" kern="1200">
          <a:solidFill>
            <a:schemeClr val="tx2"/>
          </a:solidFill>
          <a:latin typeface="微软雅黑" pitchFamily="34" charset="-122"/>
          <a:ea typeface="微软雅黑" pitchFamily="34" charset="-122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b="0" kern="1200">
          <a:solidFill>
            <a:schemeClr val="tx2"/>
          </a:solidFill>
          <a:latin typeface="微软雅黑" pitchFamily="34" charset="-122"/>
          <a:ea typeface="微软雅黑" pitchFamily="34" charset="-122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b="0" kern="1200">
          <a:solidFill>
            <a:schemeClr val="tx2"/>
          </a:solidFill>
          <a:latin typeface="微软雅黑" pitchFamily="34" charset="-122"/>
          <a:ea typeface="微软雅黑" pitchFamily="34" charset="-122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11.png"/><Relationship Id="rId7" Type="http://schemas.openxmlformats.org/officeDocument/2006/relationships/image" Target="../media/image12.jpg"/><Relationship Id="rId8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5256" y="2423910"/>
            <a:ext cx="7772400" cy="1102519"/>
          </a:xfrm>
        </p:spPr>
        <p:txBody>
          <a:bodyPr/>
          <a:lstStyle/>
          <a:p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JAVASCRIPT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语言高级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75256" y="3530777"/>
            <a:ext cx="4256785" cy="467190"/>
          </a:xfr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altLang="zh-CN" dirty="0" smtClean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ECMAScript</a:t>
            </a:r>
            <a:r>
              <a:rPr lang="zh-CN" altLang="en-US" dirty="0" smtClean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6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 anchor="ctr"/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DAY06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回调函数（续）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67545" y="1340768"/>
            <a:ext cx="8316923" cy="4316566"/>
          </a:xfrm>
        </p:spPr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回调函数，</a:t>
            </a:r>
            <a:r>
              <a:rPr lang="zh-CN" altLang="en-US" dirty="0" smtClean="0">
                <a:sym typeface="+mn-lt"/>
              </a:rPr>
              <a:t>是将后一任务，通过函数传参的方式，预先托付给前一个任务函数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只托付，暂不执行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前</a:t>
            </a:r>
            <a:r>
              <a:rPr lang="zh-CN" altLang="en-US" dirty="0" smtClean="0"/>
              <a:t>一项任务执行到结尾</a:t>
            </a:r>
            <a:r>
              <a:rPr lang="zh-CN" altLang="en-US" dirty="0" smtClean="0"/>
              <a:t>，由</a:t>
            </a:r>
            <a:r>
              <a:rPr lang="zh-CN" altLang="en-US" dirty="0" smtClean="0"/>
              <a:t>前一项任务，自动调用预先托付的后一任务，这就是程序中的承诺。</a:t>
            </a:r>
            <a:endParaRPr lang="en-US" altLang="zh-CN" dirty="0" smtClean="0"/>
          </a:p>
          <a:p>
            <a:r>
              <a:rPr lang="zh-CN" altLang="en-US" dirty="0" smtClean="0"/>
              <a:t>如何使用</a:t>
            </a:r>
            <a:r>
              <a:rPr lang="en-US" altLang="zh-CN" dirty="0"/>
              <a:t>-</a:t>
            </a:r>
            <a:r>
              <a:rPr lang="en-US" altLang="zh-CN" dirty="0" smtClean="0"/>
              <a:t>DEMO:</a:t>
            </a:r>
          </a:p>
          <a:p>
            <a:pPr lvl="1"/>
            <a:r>
              <a:rPr kumimoji="1" lang="zh-CN" altLang="en-US" dirty="0"/>
              <a:t>定义前后两个任务</a:t>
            </a:r>
            <a:r>
              <a:rPr kumimoji="1" lang="zh-CN" altLang="en-US" dirty="0" smtClean="0"/>
              <a:t>函数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endParaRPr kumimoji="1" lang="en-US" altLang="zh-CN" dirty="0" smtClean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 smtClean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                                      调</a:t>
            </a:r>
            <a:r>
              <a:rPr kumimoji="1" lang="zh-CN" altLang="en-US" dirty="0" smtClean="0"/>
              <a:t>用时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  <a:p>
            <a:pPr lvl="1"/>
            <a:endParaRPr lang="en-US" altLang="zh-CN" dirty="0" smtClean="0"/>
          </a:p>
        </p:txBody>
      </p:sp>
      <p:sp>
        <p:nvSpPr>
          <p:cNvPr id="9" name="文本框 8"/>
          <p:cNvSpPr txBox="1"/>
          <p:nvPr/>
        </p:nvSpPr>
        <p:spPr>
          <a:xfrm>
            <a:off x="969062" y="3579842"/>
            <a:ext cx="463776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function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前一任务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 袋鼠妈妈的口袋 </a:t>
            </a:r>
            <a:r>
              <a:rPr kumimoji="1" lang="en-US" altLang="zh-CN" dirty="0" smtClean="0"/>
              <a:t>){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r>
              <a:rPr kumimoji="1" lang="zh-CN" altLang="en-US" dirty="0"/>
              <a:t>  异步操作</a:t>
            </a:r>
            <a:r>
              <a:rPr kumimoji="1" lang="en-US" altLang="zh-CN" dirty="0"/>
              <a:t>;</a:t>
            </a:r>
            <a:br>
              <a:rPr kumimoji="1" lang="en-US" altLang="zh-CN" dirty="0"/>
            </a:br>
            <a:r>
              <a:rPr kumimoji="1" lang="zh-CN" altLang="en-US" dirty="0"/>
              <a:t>  </a:t>
            </a:r>
            <a:r>
              <a:rPr kumimoji="1" lang="zh-CN" altLang="en-US" dirty="0" smtClean="0"/>
              <a:t>从口袋中掏出后一个任务函数调用</a:t>
            </a:r>
            <a:r>
              <a:rPr kumimoji="1" lang="en-US" altLang="zh-CN" dirty="0" smtClean="0"/>
              <a:t>()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r>
              <a:rPr kumimoji="1" lang="en-US" altLang="zh-CN" dirty="0" smtClean="0"/>
              <a:t>}</a:t>
            </a:r>
            <a:endParaRPr kumimoji="1" lang="en-US" altLang="zh-CN" dirty="0"/>
          </a:p>
        </p:txBody>
      </p:sp>
      <p:sp>
        <p:nvSpPr>
          <p:cNvPr id="11" name="文本框 10"/>
          <p:cNvSpPr txBox="1"/>
          <p:nvPr/>
        </p:nvSpPr>
        <p:spPr>
          <a:xfrm>
            <a:off x="3347864" y="5285702"/>
            <a:ext cx="7059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前一个任务 </a:t>
            </a:r>
            <a:r>
              <a:rPr kumimoji="1" lang="en-US" altLang="zh-CN" dirty="0" smtClean="0"/>
              <a:t>(</a:t>
            </a:r>
          </a:p>
          <a:p>
            <a:r>
              <a:rPr kumimoji="1" lang="zh-CN" altLang="en-US" dirty="0"/>
              <a:t> </a:t>
            </a:r>
            <a:r>
              <a:rPr kumimoji="1" lang="zh-CN" altLang="en-US" dirty="0" smtClean="0"/>
              <a:t>   </a:t>
            </a:r>
            <a:r>
              <a:rPr kumimoji="1" lang="en-US" altLang="zh-CN" dirty="0" smtClean="0"/>
              <a:t>function(){</a:t>
            </a:r>
            <a:r>
              <a:rPr kumimoji="1" lang="zh-CN" altLang="en-US" dirty="0" smtClean="0"/>
              <a:t> 后一任务</a:t>
            </a:r>
            <a:r>
              <a:rPr kumimoji="1" lang="en-US" altLang="zh-CN" dirty="0" smtClean="0"/>
              <a:t>()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}</a:t>
            </a:r>
            <a:endParaRPr kumimoji="1" lang="en-US" altLang="zh-CN" dirty="0"/>
          </a:p>
          <a:p>
            <a:r>
              <a:rPr kumimoji="1" lang="en-US" altLang="zh-CN" dirty="0" smtClean="0"/>
              <a:t>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//</a:t>
            </a:r>
            <a:r>
              <a:rPr kumimoji="1" lang="zh-CN" altLang="en-US" dirty="0"/>
              <a:t>将后一项任务预先托付给前一项任务，装起来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5747381" y="3579841"/>
            <a:ext cx="2921069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zh-CN" dirty="0"/>
              <a:t>f</a:t>
            </a:r>
            <a:r>
              <a:rPr kumimoji="1" lang="en-US" altLang="zh-CN" dirty="0" smtClean="0"/>
              <a:t>unction</a:t>
            </a:r>
            <a:r>
              <a:rPr kumimoji="1" lang="zh-CN" altLang="en-US" dirty="0" smtClean="0"/>
              <a:t> 后一任务</a:t>
            </a:r>
            <a:r>
              <a:rPr kumimoji="1" lang="en-US" altLang="zh-CN" dirty="0" smtClean="0"/>
              <a:t>(){</a:t>
            </a:r>
          </a:p>
          <a:p>
            <a:r>
              <a:rPr kumimoji="1" lang="zh-CN" altLang="en-US" dirty="0" smtClean="0"/>
              <a:t>  </a:t>
            </a:r>
            <a:r>
              <a:rPr kumimoji="1" lang="mr-IN" altLang="zh-CN" dirty="0" smtClean="0"/>
              <a:t>…</a:t>
            </a:r>
            <a:r>
              <a:rPr kumimoji="1" lang="zh-CN" altLang="en-US" dirty="0" smtClean="0"/>
              <a:t> </a:t>
            </a:r>
            <a:r>
              <a:rPr kumimoji="1" lang="mr-IN" altLang="zh-CN" dirty="0" smtClean="0"/>
              <a:t>…</a:t>
            </a:r>
            <a:endParaRPr kumimoji="1" lang="en-US" altLang="zh-CN" dirty="0" smtClean="0"/>
          </a:p>
          <a:p>
            <a:r>
              <a:rPr kumimoji="1" lang="en-US" altLang="zh-CN" dirty="0" smtClean="0"/>
              <a:t>}</a:t>
            </a:r>
          </a:p>
          <a:p>
            <a:endParaRPr kumimoji="1" lang="en-US" altLang="zh-CN" dirty="0"/>
          </a:p>
        </p:txBody>
      </p:sp>
      <p:cxnSp>
        <p:nvCxnSpPr>
          <p:cNvPr id="6" name="肘形连接符 5"/>
          <p:cNvCxnSpPr/>
          <p:nvPr/>
        </p:nvCxnSpPr>
        <p:spPr>
          <a:xfrm rot="5400000">
            <a:off x="6045781" y="5038409"/>
            <a:ext cx="873598" cy="31134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 21"/>
          <p:cNvGrpSpPr/>
          <p:nvPr/>
        </p:nvGrpSpPr>
        <p:grpSpPr>
          <a:xfrm>
            <a:off x="352194" y="4348608"/>
            <a:ext cx="1624272" cy="2396621"/>
            <a:chOff x="242439" y="2993201"/>
            <a:chExt cx="1624272" cy="239662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68747" flipH="1">
              <a:off x="242439" y="3334621"/>
              <a:ext cx="1624272" cy="2055201"/>
            </a:xfrm>
            <a:prstGeom prst="rect">
              <a:avLst/>
            </a:prstGeom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30371">
              <a:off x="408071" y="2993201"/>
              <a:ext cx="906043" cy="1072559"/>
            </a:xfrm>
            <a:prstGeom prst="rect">
              <a:avLst/>
            </a:prstGeom>
          </p:spPr>
        </p:pic>
      </p:grpSp>
      <p:grpSp>
        <p:nvGrpSpPr>
          <p:cNvPr id="26" name="组 25"/>
          <p:cNvGrpSpPr/>
          <p:nvPr/>
        </p:nvGrpSpPr>
        <p:grpSpPr>
          <a:xfrm>
            <a:off x="857326" y="4646122"/>
            <a:ext cx="1159425" cy="1742221"/>
            <a:chOff x="1897909" y="1844140"/>
            <a:chExt cx="1159425" cy="1742221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68747" flipH="1">
              <a:off x="1897909" y="2119333"/>
              <a:ext cx="1159425" cy="1467028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327464">
              <a:off x="1999714" y="1844140"/>
              <a:ext cx="754747" cy="877971"/>
            </a:xfrm>
            <a:prstGeom prst="rect">
              <a:avLst/>
            </a:prstGeom>
          </p:spPr>
        </p:pic>
      </p:grpSp>
      <p:cxnSp>
        <p:nvCxnSpPr>
          <p:cNvPr id="34" name="肘形连接符 33"/>
          <p:cNvCxnSpPr/>
          <p:nvPr/>
        </p:nvCxnSpPr>
        <p:spPr>
          <a:xfrm rot="16200000" flipV="1">
            <a:off x="4439949" y="4644637"/>
            <a:ext cx="1573185" cy="1500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线箭头连接符 48"/>
          <p:cNvCxnSpPr/>
          <p:nvPr/>
        </p:nvCxnSpPr>
        <p:spPr>
          <a:xfrm>
            <a:off x="1187624" y="3933060"/>
            <a:ext cx="0" cy="5040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>
            <a:off x="1331640" y="4578745"/>
            <a:ext cx="32403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弦形 13"/>
          <p:cNvSpPr/>
          <p:nvPr/>
        </p:nvSpPr>
        <p:spPr>
          <a:xfrm rot="17352542">
            <a:off x="999809" y="5471516"/>
            <a:ext cx="1021251" cy="828697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8908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5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回调地狱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67545" y="1268760"/>
            <a:ext cx="8064896" cy="812530"/>
          </a:xfrm>
        </p:spPr>
        <p:txBody>
          <a:bodyPr/>
          <a:lstStyle/>
          <a:p>
            <a:r>
              <a:rPr lang="zh-CN" altLang="en-US" dirty="0" smtClean="0"/>
              <a:t>问题</a:t>
            </a:r>
            <a:r>
              <a:rPr lang="en-US" altLang="zh-CN" dirty="0" smtClean="0"/>
              <a:t>:</a:t>
            </a:r>
            <a:r>
              <a:rPr lang="zh-CN" altLang="en-US" dirty="0" smtClean="0"/>
              <a:t> 先后</a:t>
            </a:r>
            <a:r>
              <a:rPr lang="zh-CN" altLang="en-US" dirty="0"/>
              <a:t>调用的函数，不是按前后顺序书写，而是内外包裹的关系</a:t>
            </a:r>
          </a:p>
          <a:p>
            <a:r>
              <a:rPr lang="zh-CN" altLang="en-US" dirty="0" smtClean="0"/>
              <a:t>回调地狱</a:t>
            </a:r>
            <a:r>
              <a:rPr lang="en-US" altLang="zh-CN" dirty="0" smtClean="0"/>
              <a:t>:</a:t>
            </a:r>
            <a:r>
              <a:rPr lang="zh-CN" altLang="en-US" dirty="0" smtClean="0"/>
              <a:t> 因为以嵌套方式，传入回调函数，导致的深层嵌套结构</a:t>
            </a:r>
            <a:endParaRPr lang="en-US" altLang="zh-CN" dirty="0" smtClean="0"/>
          </a:p>
        </p:txBody>
      </p:sp>
      <p:grpSp>
        <p:nvGrpSpPr>
          <p:cNvPr id="10" name="组 9"/>
          <p:cNvGrpSpPr/>
          <p:nvPr/>
        </p:nvGrpSpPr>
        <p:grpSpPr>
          <a:xfrm rot="20088024">
            <a:off x="6624926" y="4173319"/>
            <a:ext cx="2139257" cy="2956121"/>
            <a:chOff x="625594" y="3650965"/>
            <a:chExt cx="2139257" cy="2956121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38500" flipH="1">
              <a:off x="625594" y="3900272"/>
              <a:ext cx="2139257" cy="270681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62474">
              <a:off x="711954" y="3650965"/>
              <a:ext cx="1132889" cy="1341096"/>
            </a:xfrm>
            <a:prstGeom prst="rect">
              <a:avLst/>
            </a:prstGeom>
          </p:spPr>
        </p:pic>
      </p:grpSp>
      <p:grpSp>
        <p:nvGrpSpPr>
          <p:cNvPr id="9" name="组 8"/>
          <p:cNvGrpSpPr/>
          <p:nvPr/>
        </p:nvGrpSpPr>
        <p:grpSpPr>
          <a:xfrm rot="20088024">
            <a:off x="7218541" y="4200474"/>
            <a:ext cx="1524026" cy="2165758"/>
            <a:chOff x="2222434" y="3503886"/>
            <a:chExt cx="1841594" cy="2617047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38500" flipH="1">
              <a:off x="2222434" y="3790754"/>
              <a:ext cx="1841594" cy="2330179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794685">
              <a:off x="2257417" y="3503886"/>
              <a:ext cx="1065944" cy="1239976"/>
            </a:xfrm>
            <a:prstGeom prst="rect">
              <a:avLst/>
            </a:prstGeom>
          </p:spPr>
        </p:pic>
      </p:grpSp>
      <p:grpSp>
        <p:nvGrpSpPr>
          <p:cNvPr id="12" name="组 11"/>
          <p:cNvGrpSpPr/>
          <p:nvPr/>
        </p:nvGrpSpPr>
        <p:grpSpPr>
          <a:xfrm rot="20088024">
            <a:off x="7682637" y="4276922"/>
            <a:ext cx="1074208" cy="1445727"/>
            <a:chOff x="3781951" y="3605712"/>
            <a:chExt cx="1074208" cy="1445727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38500" flipH="1">
              <a:off x="3781951" y="3692238"/>
              <a:ext cx="1074208" cy="1359201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14293">
              <a:off x="3847453" y="3605712"/>
              <a:ext cx="535759" cy="650564"/>
            </a:xfrm>
            <a:prstGeom prst="rect">
              <a:avLst/>
            </a:prstGeom>
          </p:spPr>
        </p:pic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22273" flipH="1">
            <a:off x="7951419" y="4286371"/>
            <a:ext cx="832759" cy="105369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637890" y="2306780"/>
            <a:ext cx="381065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zlRun</a:t>
            </a:r>
            <a:r>
              <a:rPr kumimoji="1" lang="en-US" altLang="zh-CN" dirty="0" smtClean="0"/>
              <a:t>(function(){</a:t>
            </a:r>
            <a:br>
              <a:rPr kumimoji="1" lang="en-US" altLang="zh-CN" dirty="0" smtClean="0"/>
            </a:br>
            <a:r>
              <a:rPr kumimoji="1" lang="zh-CN" altLang="en-US" dirty="0" smtClean="0"/>
              <a:t>  </a:t>
            </a:r>
            <a:r>
              <a:rPr kumimoji="1" lang="en-US" altLang="zh-CN" dirty="0" err="1" smtClean="0"/>
              <a:t>tgRun</a:t>
            </a:r>
            <a:r>
              <a:rPr kumimoji="1" lang="en-US" altLang="zh-CN" dirty="0" smtClean="0"/>
              <a:t>(function(){</a:t>
            </a:r>
          </a:p>
          <a:p>
            <a:r>
              <a:rPr kumimoji="1" lang="zh-CN" altLang="en-US" dirty="0" smtClean="0"/>
              <a:t>    </a:t>
            </a:r>
            <a:r>
              <a:rPr kumimoji="1" lang="en-US" altLang="zh-CN" dirty="0" err="1" smtClean="0"/>
              <a:t>xwRun</a:t>
            </a:r>
            <a:r>
              <a:rPr kumimoji="1" lang="en-US" altLang="zh-CN" dirty="0" smtClean="0"/>
              <a:t>(function(){</a:t>
            </a:r>
          </a:p>
          <a:p>
            <a:r>
              <a:rPr kumimoji="1" lang="zh-CN" altLang="en-US" dirty="0" smtClean="0"/>
              <a:t>      </a:t>
            </a:r>
            <a:r>
              <a:rPr kumimoji="1" lang="en-US" altLang="zh-CN" dirty="0" err="1" smtClean="0"/>
              <a:t>otherRun</a:t>
            </a:r>
            <a:r>
              <a:rPr kumimoji="1" lang="en-US" altLang="zh-CN" dirty="0" smtClean="0"/>
              <a:t>(function(){</a:t>
            </a:r>
          </a:p>
          <a:p>
            <a:r>
              <a:rPr kumimoji="1" lang="zh-CN" altLang="en-US" dirty="0" smtClean="0"/>
              <a:t>        </a:t>
            </a:r>
            <a:r>
              <a:rPr kumimoji="1" lang="mr-IN" altLang="zh-CN" dirty="0" smtClean="0"/>
              <a:t>…</a:t>
            </a:r>
            <a:r>
              <a:rPr kumimoji="1" lang="zh-CN" altLang="en-US" dirty="0" smtClean="0"/>
              <a:t> </a:t>
            </a:r>
            <a:r>
              <a:rPr kumimoji="1" lang="mr-IN" altLang="zh-CN" dirty="0" smtClean="0"/>
              <a:t>…</a:t>
            </a:r>
            <a:endParaRPr kumimoji="1" lang="en-US" altLang="zh-CN" dirty="0"/>
          </a:p>
          <a:p>
            <a:r>
              <a:rPr kumimoji="1" lang="zh-CN" altLang="en-US" dirty="0" smtClean="0"/>
              <a:t>      </a:t>
            </a:r>
            <a:r>
              <a:rPr kumimoji="1" lang="en-US" altLang="zh-CN" dirty="0" smtClean="0"/>
              <a:t>})</a:t>
            </a:r>
            <a:endParaRPr kumimoji="1" lang="en-US" altLang="zh-CN" dirty="0"/>
          </a:p>
          <a:p>
            <a:r>
              <a:rPr kumimoji="1" lang="zh-CN" altLang="en-US" dirty="0" smtClean="0"/>
              <a:t>    </a:t>
            </a:r>
            <a:r>
              <a:rPr kumimoji="1" lang="en-US" altLang="zh-CN" dirty="0" smtClean="0"/>
              <a:t>})</a:t>
            </a:r>
            <a:endParaRPr kumimoji="1" lang="en-US" altLang="zh-CN" dirty="0"/>
          </a:p>
          <a:p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})</a:t>
            </a:r>
          </a:p>
          <a:p>
            <a:r>
              <a:rPr kumimoji="1" lang="en-US" altLang="zh-CN" dirty="0" smtClean="0"/>
              <a:t>})</a:t>
            </a:r>
            <a:endParaRPr kumimoji="1" lang="zh-CN" altLang="en-US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89" r="35804"/>
          <a:stretch/>
        </p:blipFill>
        <p:spPr>
          <a:xfrm>
            <a:off x="714687" y="2157622"/>
            <a:ext cx="5032694" cy="4422551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89" r="35804"/>
          <a:stretch/>
        </p:blipFill>
        <p:spPr>
          <a:xfrm rot="5400000">
            <a:off x="452361" y="2410928"/>
            <a:ext cx="4312755" cy="3789894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517" y="2025529"/>
            <a:ext cx="2023424" cy="468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47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用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代替回调函数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3383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基本思想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67545" y="1340768"/>
            <a:ext cx="8064896" cy="1523494"/>
          </a:xfrm>
        </p:spPr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既然排队执行，就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不应该通过嵌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套的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方式传入后一项任务函数</a:t>
            </a:r>
            <a:endParaRPr lang="zh-CN" altLang="en-US" dirty="0" smtClean="0"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如何排队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:</a:t>
            </a:r>
            <a:r>
              <a:rPr lang="zh-CN" altLang="en-US" smtClean="0">
                <a:latin typeface="+mn-lt"/>
                <a:ea typeface="+mn-ea"/>
                <a:cs typeface="+mn-ea"/>
                <a:sym typeface="+mn-lt"/>
              </a:rPr>
              <a:t> 从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游戏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”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水管工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”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中得到的启发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: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pPr lvl="1"/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前一节管道顺序连接下一节管道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pPr lvl="1"/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前一节管道后，设置一个阀门，可以控制是否进入下一节管道执行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2051720" y="3573016"/>
            <a:ext cx="2376264" cy="2232248"/>
            <a:chOff x="1475656" y="3789040"/>
            <a:chExt cx="2376264" cy="2232248"/>
          </a:xfrm>
        </p:grpSpPr>
        <p:grpSp>
          <p:nvGrpSpPr>
            <p:cNvPr id="9" name="组 8"/>
            <p:cNvGrpSpPr/>
            <p:nvPr/>
          </p:nvGrpSpPr>
          <p:grpSpPr>
            <a:xfrm>
              <a:off x="1475656" y="3789040"/>
              <a:ext cx="2244284" cy="2232248"/>
              <a:chOff x="1475656" y="3789040"/>
              <a:chExt cx="2244284" cy="2232248"/>
            </a:xfrm>
          </p:grpSpPr>
          <p:pic>
            <p:nvPicPr>
              <p:cNvPr id="5" name="图片 4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75656" y="4845546"/>
                <a:ext cx="1742634" cy="393700"/>
              </a:xfrm>
              <a:prstGeom prst="rect">
                <a:avLst/>
              </a:prstGeom>
            </p:spPr>
          </p:pic>
          <p:sp>
            <p:nvSpPr>
              <p:cNvPr id="6" name="矩形 5"/>
              <p:cNvSpPr/>
              <p:nvPr/>
            </p:nvSpPr>
            <p:spPr>
              <a:xfrm>
                <a:off x="1475656" y="3789040"/>
                <a:ext cx="2244284" cy="223224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4" name="图片 3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18290" y="4293096"/>
                <a:ext cx="501650" cy="946150"/>
              </a:xfrm>
              <a:prstGeom prst="rect">
                <a:avLst/>
              </a:prstGeom>
            </p:spPr>
          </p:pic>
        </p:grpSp>
        <p:sp>
          <p:nvSpPr>
            <p:cNvPr id="7" name="文本框 6"/>
            <p:cNvSpPr txBox="1"/>
            <p:nvPr/>
          </p:nvSpPr>
          <p:spPr>
            <a:xfrm>
              <a:off x="1503120" y="5260935"/>
              <a:ext cx="1152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/>
                <a:t>前一任务</a:t>
              </a:r>
              <a:endParaRPr kumimoji="1" lang="zh-CN" altLang="en-US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159149" y="5291916"/>
              <a:ext cx="692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/>
                <a:t>阀门</a:t>
              </a:r>
              <a:endParaRPr kumimoji="1" lang="zh-CN" altLang="en-US" dirty="0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4323468" y="3573016"/>
            <a:ext cx="2376264" cy="2232248"/>
            <a:chOff x="1475656" y="3789040"/>
            <a:chExt cx="2376264" cy="2232248"/>
          </a:xfrm>
        </p:grpSpPr>
        <p:grpSp>
          <p:nvGrpSpPr>
            <p:cNvPr id="16" name="组 15"/>
            <p:cNvGrpSpPr/>
            <p:nvPr/>
          </p:nvGrpSpPr>
          <p:grpSpPr>
            <a:xfrm>
              <a:off x="1475656" y="3789040"/>
              <a:ext cx="2244284" cy="2232248"/>
              <a:chOff x="1475656" y="3789040"/>
              <a:chExt cx="2244284" cy="2232248"/>
            </a:xfrm>
          </p:grpSpPr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75656" y="4845546"/>
                <a:ext cx="1742634" cy="393700"/>
              </a:xfrm>
              <a:prstGeom prst="rect">
                <a:avLst/>
              </a:prstGeom>
            </p:spPr>
          </p:pic>
          <p:sp>
            <p:nvSpPr>
              <p:cNvPr id="20" name="矩形 19"/>
              <p:cNvSpPr/>
              <p:nvPr/>
            </p:nvSpPr>
            <p:spPr>
              <a:xfrm>
                <a:off x="1475656" y="3789040"/>
                <a:ext cx="2244284" cy="223224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18290" y="4293096"/>
                <a:ext cx="501650" cy="946150"/>
              </a:xfrm>
              <a:prstGeom prst="rect">
                <a:avLst/>
              </a:prstGeom>
            </p:spPr>
          </p:pic>
        </p:grpSp>
        <p:sp>
          <p:nvSpPr>
            <p:cNvPr id="17" name="文本框 16"/>
            <p:cNvSpPr txBox="1"/>
            <p:nvPr/>
          </p:nvSpPr>
          <p:spPr>
            <a:xfrm>
              <a:off x="1503120" y="5260935"/>
              <a:ext cx="1152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/>
                <a:t>后一任务</a:t>
              </a:r>
              <a:endParaRPr kumimoji="1"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159149" y="5291916"/>
              <a:ext cx="692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/>
                <a:t>阀门</a:t>
              </a:r>
              <a:endParaRPr kumimoji="1" lang="zh-CN" altLang="en-US" dirty="0"/>
            </a:p>
          </p:txBody>
        </p:sp>
      </p:grpSp>
      <p:sp>
        <p:nvSpPr>
          <p:cNvPr id="22" name="矩形 21"/>
          <p:cNvSpPr/>
          <p:nvPr/>
        </p:nvSpPr>
        <p:spPr>
          <a:xfrm>
            <a:off x="2197912" y="4653890"/>
            <a:ext cx="1495625" cy="413926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3879044" y="4678206"/>
            <a:ext cx="280696" cy="365293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465477" y="4619409"/>
            <a:ext cx="1495625" cy="413926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2130989" y="3635319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Promise</a:t>
            </a:r>
            <a:r>
              <a:rPr kumimoji="1" lang="zh-CN" altLang="en-US" dirty="0" smtClean="0"/>
              <a:t>对象</a:t>
            </a:r>
            <a:endParaRPr kumimoji="1" lang="zh-CN" altLang="en-US" dirty="0"/>
          </a:p>
        </p:txBody>
      </p:sp>
      <p:sp>
        <p:nvSpPr>
          <p:cNvPr id="26" name="文本框 25"/>
          <p:cNvSpPr txBox="1"/>
          <p:nvPr/>
        </p:nvSpPr>
        <p:spPr>
          <a:xfrm>
            <a:off x="4375273" y="3640937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Promise</a:t>
            </a:r>
            <a:r>
              <a:rPr kumimoji="1" lang="zh-CN" altLang="en-US" dirty="0" smtClean="0"/>
              <a:t>对象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6265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/>
      <p:bldP spid="2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67545" y="1340768"/>
            <a:ext cx="8064896" cy="1828193"/>
          </a:xfrm>
        </p:spPr>
        <p:txBody>
          <a:bodyPr/>
          <a:lstStyle/>
          <a:p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对象是</a:t>
            </a:r>
            <a:r>
              <a:rPr lang="zh-CN" altLang="en-US" dirty="0" smtClean="0"/>
              <a:t>封装前一个异步任务和一</a:t>
            </a:r>
            <a:r>
              <a:rPr lang="zh-CN" altLang="en-US" dirty="0"/>
              <a:t>个</a:t>
            </a:r>
            <a:r>
              <a:rPr lang="zh-CN" altLang="en-US" dirty="0" smtClean="0"/>
              <a:t>开关的对象</a:t>
            </a:r>
            <a:endParaRPr lang="en-US" altLang="zh-CN" dirty="0" smtClean="0"/>
          </a:p>
          <a:p>
            <a:r>
              <a:rPr lang="zh-CN" altLang="en-US" dirty="0" smtClean="0"/>
              <a:t>如何创建</a:t>
            </a:r>
            <a:r>
              <a:rPr lang="en-US" altLang="zh-CN" dirty="0" smtClean="0"/>
              <a:t>Promise</a:t>
            </a:r>
            <a:r>
              <a:rPr lang="zh-CN" altLang="en-US" dirty="0" smtClean="0"/>
              <a:t>对象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步 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(DEMO)</a:t>
            </a:r>
          </a:p>
          <a:p>
            <a:pPr lvl="1"/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1.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 定义前一任务函数，但不立刻执行，而是返回一个新创建的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</a:t>
            </a:r>
            <a:endParaRPr lang="en-US" altLang="zh-CN" dirty="0">
              <a:sym typeface="+mn-lt"/>
            </a:endParaRPr>
          </a:p>
          <a:p>
            <a:pPr lvl="1"/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2.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对象封装一个任务函数，任务函数通过参数，获得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对象中的开关函数，并决定何时打开开关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2" name="组 11"/>
          <p:cNvGrpSpPr/>
          <p:nvPr/>
        </p:nvGrpSpPr>
        <p:grpSpPr>
          <a:xfrm>
            <a:off x="6049653" y="3622497"/>
            <a:ext cx="2482787" cy="2232248"/>
            <a:chOff x="2303749" y="4471571"/>
            <a:chExt cx="2482787" cy="2232248"/>
          </a:xfrm>
        </p:grpSpPr>
        <p:grpSp>
          <p:nvGrpSpPr>
            <p:cNvPr id="4" name="组 3"/>
            <p:cNvGrpSpPr/>
            <p:nvPr/>
          </p:nvGrpSpPr>
          <p:grpSpPr>
            <a:xfrm>
              <a:off x="2303749" y="4471571"/>
              <a:ext cx="2482787" cy="2232248"/>
              <a:chOff x="1475656" y="3789040"/>
              <a:chExt cx="2482787" cy="2232248"/>
            </a:xfrm>
          </p:grpSpPr>
          <p:grpSp>
            <p:nvGrpSpPr>
              <p:cNvPr id="5" name="组 4"/>
              <p:cNvGrpSpPr/>
              <p:nvPr/>
            </p:nvGrpSpPr>
            <p:grpSpPr>
              <a:xfrm>
                <a:off x="1475656" y="3789040"/>
                <a:ext cx="2244284" cy="2232248"/>
                <a:chOff x="1475656" y="3789040"/>
                <a:chExt cx="2244284" cy="2232248"/>
              </a:xfrm>
            </p:grpSpPr>
            <p:pic>
              <p:nvPicPr>
                <p:cNvPr id="8" name="图片 7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75656" y="4845546"/>
                  <a:ext cx="1742634" cy="393700"/>
                </a:xfrm>
                <a:prstGeom prst="rect">
                  <a:avLst/>
                </a:prstGeom>
              </p:spPr>
            </p:pic>
            <p:sp>
              <p:nvSpPr>
                <p:cNvPr id="9" name="矩形 8"/>
                <p:cNvSpPr/>
                <p:nvPr/>
              </p:nvSpPr>
              <p:spPr>
                <a:xfrm>
                  <a:off x="1475656" y="3789040"/>
                  <a:ext cx="2244284" cy="2232248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pic>
              <p:nvPicPr>
                <p:cNvPr id="10" name="图片 9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18290" y="4293096"/>
                  <a:ext cx="501650" cy="946150"/>
                </a:xfrm>
                <a:prstGeom prst="rect">
                  <a:avLst/>
                </a:prstGeom>
              </p:spPr>
            </p:pic>
          </p:grpSp>
          <p:sp>
            <p:nvSpPr>
              <p:cNvPr id="6" name="文本框 5"/>
              <p:cNvSpPr txBox="1"/>
              <p:nvPr/>
            </p:nvSpPr>
            <p:spPr>
              <a:xfrm>
                <a:off x="1503120" y="5260935"/>
                <a:ext cx="11521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 smtClean="0"/>
                  <a:t>前一任务</a:t>
                </a:r>
                <a:endParaRPr kumimoji="1" lang="zh-CN" altLang="en-US" dirty="0"/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3056854" y="5314443"/>
                <a:ext cx="9015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mtClean="0"/>
                  <a:t>open</a:t>
                </a:r>
                <a:endParaRPr kumimoji="1" lang="zh-CN" altLang="en-US" dirty="0"/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2331213" y="4536798"/>
              <a:ext cx="16225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Promise</a:t>
              </a:r>
              <a:r>
                <a:rPr kumimoji="1" lang="zh-CN" altLang="en-US" dirty="0" smtClean="0"/>
                <a:t>对象</a:t>
              </a:r>
              <a:endParaRPr kumimoji="1" lang="zh-CN" altLang="en-US" dirty="0"/>
            </a:p>
          </p:txBody>
        </p:sp>
      </p:grpSp>
      <p:sp>
        <p:nvSpPr>
          <p:cNvPr id="19" name="矩形 18"/>
          <p:cNvSpPr/>
          <p:nvPr/>
        </p:nvSpPr>
        <p:spPr>
          <a:xfrm>
            <a:off x="899592" y="3732485"/>
            <a:ext cx="541585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altLang="zh-CN" b="1" dirty="0" err="1" smtClean="0">
                <a:solidFill>
                  <a:schemeClr val="tx1">
                    <a:lumMod val="85000"/>
                  </a:schemeClr>
                </a:solidFill>
              </a:rPr>
              <a:t>function</a:t>
            </a:r>
            <a:r>
              <a:rPr lang="mr-IN" altLang="zh-CN" b="1" dirty="0" smtClean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zh-CN" altLang="en-US" i="1" dirty="0" smtClean="0">
                <a:solidFill>
                  <a:schemeClr val="tx1">
                    <a:lumMod val="85000"/>
                  </a:schemeClr>
                </a:solidFill>
              </a:rPr>
              <a:t>前一任务函数</a:t>
            </a:r>
            <a:r>
              <a:rPr lang="mr-IN" altLang="zh-CN" dirty="0" smtClean="0">
                <a:solidFill>
                  <a:schemeClr val="tx1">
                    <a:lumMod val="85000"/>
                  </a:schemeClr>
                </a:solidFill>
              </a:rPr>
              <a:t>(){</a:t>
            </a:r>
            <a:r>
              <a:rPr lang="mr-IN" altLang="zh-CN" dirty="0">
                <a:solidFill>
                  <a:schemeClr val="tx1">
                    <a:lumMod val="85000"/>
                  </a:schemeClr>
                </a:solidFill>
              </a:rPr>
              <a:t/>
            </a:r>
            <a:br>
              <a:rPr lang="mr-IN" altLang="zh-CN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mr-IN" altLang="zh-CN" dirty="0">
                <a:solidFill>
                  <a:schemeClr val="tx1">
                    <a:lumMod val="85000"/>
                  </a:schemeClr>
                </a:solidFill>
              </a:rPr>
              <a:t>  </a:t>
            </a:r>
            <a:r>
              <a:rPr lang="mr-IN" altLang="zh-CN" b="1" dirty="0" err="1">
                <a:solidFill>
                  <a:schemeClr val="tx1">
                    <a:lumMod val="85000"/>
                  </a:schemeClr>
                </a:solidFill>
              </a:rPr>
              <a:t>return</a:t>
            </a:r>
            <a:r>
              <a:rPr lang="mr-IN" altLang="zh-CN" b="1" dirty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mr-IN" altLang="zh-CN" b="1" dirty="0" err="1">
                <a:solidFill>
                  <a:schemeClr val="tx1">
                    <a:lumMod val="85000"/>
                  </a:schemeClr>
                </a:solidFill>
              </a:rPr>
              <a:t>new</a:t>
            </a:r>
            <a:r>
              <a:rPr lang="mr-IN" altLang="zh-CN" b="1" dirty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mr-IN" altLang="zh-CN" b="1" i="1" dirty="0" err="1">
                <a:solidFill>
                  <a:schemeClr val="tx1">
                    <a:lumMod val="85000"/>
                  </a:schemeClr>
                </a:solidFill>
              </a:rPr>
              <a:t>Promise</a:t>
            </a:r>
            <a:r>
              <a:rPr lang="mr-IN" altLang="zh-CN" dirty="0">
                <a:solidFill>
                  <a:schemeClr val="tx1">
                    <a:lumMod val="85000"/>
                  </a:schemeClr>
                </a:solidFill>
              </a:rPr>
              <a:t>(</a:t>
            </a:r>
            <a:r>
              <a:rPr lang="mr-IN" altLang="zh-CN" b="1" dirty="0" err="1">
                <a:solidFill>
                  <a:schemeClr val="tx1">
                    <a:lumMod val="85000"/>
                  </a:schemeClr>
                </a:solidFill>
              </a:rPr>
              <a:t>function</a:t>
            </a:r>
            <a:r>
              <a:rPr lang="mr-IN" altLang="zh-CN" dirty="0">
                <a:solidFill>
                  <a:schemeClr val="tx1">
                    <a:lumMod val="85000"/>
                  </a:schemeClr>
                </a:solidFill>
              </a:rPr>
              <a:t>(</a:t>
            </a:r>
            <a:r>
              <a:rPr lang="mr-IN" altLang="zh-CN" dirty="0" err="1">
                <a:solidFill>
                  <a:schemeClr val="tx1">
                    <a:lumMod val="85000"/>
                  </a:schemeClr>
                </a:solidFill>
              </a:rPr>
              <a:t>open</a:t>
            </a:r>
            <a:r>
              <a:rPr lang="mr-IN" altLang="zh-CN" dirty="0">
                <a:solidFill>
                  <a:schemeClr val="tx1">
                    <a:lumMod val="85000"/>
                  </a:schemeClr>
                </a:solidFill>
              </a:rPr>
              <a:t>){</a:t>
            </a:r>
            <a:br>
              <a:rPr lang="mr-IN" altLang="zh-CN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mr-IN" altLang="zh-CN" dirty="0">
                <a:solidFill>
                  <a:schemeClr val="tx1">
                    <a:lumMod val="85000"/>
                  </a:schemeClr>
                </a:solidFill>
              </a:rPr>
              <a:t>    </a:t>
            </a:r>
            <a:r>
              <a:rPr lang="zh-CN" altLang="en-US" dirty="0" smtClean="0">
                <a:solidFill>
                  <a:schemeClr val="tx1">
                    <a:lumMod val="85000"/>
                  </a:schemeClr>
                </a:solidFill>
              </a:rPr>
              <a:t> 前</a:t>
            </a:r>
            <a:r>
              <a:rPr lang="zh-CN" altLang="en-US" dirty="0" smtClean="0">
                <a:solidFill>
                  <a:schemeClr val="tx1">
                    <a:lumMod val="85000"/>
                  </a:schemeClr>
                </a:solidFill>
              </a:rPr>
              <a:t>一异步任务过程内部</a:t>
            </a:r>
            <a:r>
              <a:rPr lang="en-US" altLang="zh-CN" dirty="0" smtClean="0">
                <a:solidFill>
                  <a:schemeClr val="tx1">
                    <a:lumMod val="85000"/>
                  </a:schemeClr>
                </a:solidFill>
              </a:rPr>
              <a:t>:</a:t>
            </a:r>
          </a:p>
          <a:p>
            <a:endParaRPr lang="en-US" altLang="zh-CN" dirty="0" smtClean="0">
              <a:solidFill>
                <a:schemeClr val="tx1">
                  <a:lumMod val="85000"/>
                </a:schemeClr>
              </a:solidFill>
            </a:endParaRPr>
          </a:p>
          <a:p>
            <a:r>
              <a:rPr lang="zh-CN" altLang="en-US" i="1" dirty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zh-CN" altLang="en-US" i="1" dirty="0" smtClean="0">
                <a:solidFill>
                  <a:schemeClr val="tx1">
                    <a:lumMod val="85000"/>
                  </a:schemeClr>
                </a:solidFill>
              </a:rPr>
              <a:t>   </a:t>
            </a:r>
            <a:r>
              <a:rPr lang="mr-IN" altLang="zh-CN" i="1" dirty="0" smtClean="0">
                <a:solidFill>
                  <a:schemeClr val="tx1">
                    <a:lumMod val="85000"/>
                  </a:schemeClr>
                </a:solidFill>
              </a:rPr>
              <a:t>…</a:t>
            </a:r>
            <a:r>
              <a:rPr lang="zh-CN" altLang="en-US" i="1" dirty="0" smtClean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mr-IN" altLang="zh-CN" i="1" dirty="0" smtClean="0">
                <a:solidFill>
                  <a:schemeClr val="tx1">
                    <a:lumMod val="85000"/>
                  </a:schemeClr>
                </a:solidFill>
              </a:rPr>
              <a:t>…</a:t>
            </a:r>
            <a:r>
              <a:rPr lang="zh-CN" altLang="en-US" i="1" dirty="0" smtClean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en-US" altLang="zh-CN" i="1" dirty="0" smtClean="0">
                <a:solidFill>
                  <a:schemeClr val="tx1">
                    <a:lumMod val="85000"/>
                  </a:schemeClr>
                </a:solidFill>
              </a:rPr>
              <a:t>//</a:t>
            </a:r>
            <a:r>
              <a:rPr lang="zh-CN" altLang="en-US" i="1" dirty="0" smtClean="0">
                <a:solidFill>
                  <a:schemeClr val="tx1">
                    <a:lumMod val="85000"/>
                  </a:schemeClr>
                </a:solidFill>
              </a:rPr>
              <a:t>异步操作后</a:t>
            </a:r>
            <a:r>
              <a:rPr lang="zh-CN" altLang="mr-IN" i="1" dirty="0">
                <a:solidFill>
                  <a:schemeClr val="tx1">
                    <a:lumMod val="85000"/>
                  </a:schemeClr>
                </a:solidFill>
              </a:rPr>
              <a:t/>
            </a:r>
            <a:br>
              <a:rPr lang="zh-CN" altLang="mr-IN" i="1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zh-CN" altLang="en-US" i="1" dirty="0" smtClean="0">
                <a:solidFill>
                  <a:schemeClr val="tx1">
                    <a:lumMod val="85000"/>
                  </a:schemeClr>
                </a:solidFill>
              </a:rPr>
              <a:t>   </a:t>
            </a:r>
            <a:r>
              <a:rPr lang="zh-CN" altLang="en-US" i="1" dirty="0" smtClean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mr-IN" altLang="zh-CN" dirty="0" err="1" smtClean="0">
                <a:solidFill>
                  <a:schemeClr val="tx1">
                    <a:lumMod val="85000"/>
                  </a:schemeClr>
                </a:solidFill>
              </a:rPr>
              <a:t>open</a:t>
            </a:r>
            <a:r>
              <a:rPr lang="en-US" altLang="zh-CN" dirty="0" smtClean="0">
                <a:solidFill>
                  <a:schemeClr val="tx1">
                    <a:lumMod val="85000"/>
                  </a:schemeClr>
                </a:solidFill>
              </a:rPr>
              <a:t>()</a:t>
            </a:r>
            <a:r>
              <a:rPr lang="zh-CN" altLang="en-US" dirty="0" smtClean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85000"/>
                  </a:schemeClr>
                </a:solidFill>
              </a:rPr>
              <a:t>//</a:t>
            </a:r>
            <a:r>
              <a:rPr lang="zh-CN" altLang="en-US" dirty="0" smtClean="0">
                <a:solidFill>
                  <a:schemeClr val="tx1">
                    <a:lumMod val="85000"/>
                  </a:schemeClr>
                </a:solidFill>
              </a:rPr>
              <a:t>打开</a:t>
            </a:r>
            <a:r>
              <a:rPr lang="zh-CN" altLang="en-US" dirty="0" smtClean="0">
                <a:solidFill>
                  <a:schemeClr val="tx1">
                    <a:lumMod val="85000"/>
                  </a:schemeClr>
                </a:solidFill>
              </a:rPr>
              <a:t>开关</a:t>
            </a:r>
            <a:r>
              <a:rPr lang="mr-IN" altLang="zh-CN" dirty="0">
                <a:solidFill>
                  <a:schemeClr val="tx1">
                    <a:lumMod val="85000"/>
                  </a:schemeClr>
                </a:solidFill>
              </a:rPr>
              <a:t/>
            </a:r>
            <a:br>
              <a:rPr lang="mr-IN" altLang="zh-CN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mr-IN" altLang="zh-CN" dirty="0">
                <a:solidFill>
                  <a:schemeClr val="tx1">
                    <a:lumMod val="85000"/>
                  </a:schemeClr>
                </a:solidFill>
              </a:rPr>
              <a:t>  })</a:t>
            </a:r>
            <a:br>
              <a:rPr lang="mr-IN" altLang="zh-CN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mr-IN" altLang="zh-CN" dirty="0">
                <a:solidFill>
                  <a:schemeClr val="tx1">
                    <a:lumMod val="85000"/>
                  </a:schemeClr>
                </a:solidFill>
              </a:rPr>
              <a:t>}</a:t>
            </a:r>
            <a:endParaRPr lang="zh-CN" altLang="en-US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03648" y="4679003"/>
            <a:ext cx="2448272" cy="7847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9423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对象（续）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67545" y="1340768"/>
            <a:ext cx="8064896" cy="2894639"/>
          </a:xfrm>
        </p:spPr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如何使用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:2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步 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(DEMO)</a:t>
            </a:r>
          </a:p>
          <a:p>
            <a:pPr lvl="1"/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调动前一任务函数，获得前一任务的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pPr lvl="1"/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pPr lvl="1"/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调用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对象的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.then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方法，将后一任务函数连接到当前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对象的开关函数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上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pPr lvl="1"/>
            <a:endParaRPr lang="en-US" altLang="zh-CN" dirty="0">
              <a:latin typeface="+mn-lt"/>
              <a:ea typeface="+mn-ea"/>
              <a:cs typeface="+mn-ea"/>
              <a:sym typeface="+mn-lt"/>
            </a:endParaRPr>
          </a:p>
          <a:p>
            <a:pPr lvl="1"/>
            <a:endParaRPr lang="en-US" altLang="zh-CN" dirty="0"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执行过程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: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2" name="组 11"/>
          <p:cNvGrpSpPr/>
          <p:nvPr/>
        </p:nvGrpSpPr>
        <p:grpSpPr>
          <a:xfrm>
            <a:off x="4666274" y="4149080"/>
            <a:ext cx="2376264" cy="2232248"/>
            <a:chOff x="2303749" y="4471571"/>
            <a:chExt cx="2376264" cy="2232248"/>
          </a:xfrm>
        </p:grpSpPr>
        <p:grpSp>
          <p:nvGrpSpPr>
            <p:cNvPr id="4" name="组 3"/>
            <p:cNvGrpSpPr/>
            <p:nvPr/>
          </p:nvGrpSpPr>
          <p:grpSpPr>
            <a:xfrm>
              <a:off x="2303749" y="4471571"/>
              <a:ext cx="2376264" cy="2232248"/>
              <a:chOff x="1475656" y="3789040"/>
              <a:chExt cx="2376264" cy="2232248"/>
            </a:xfrm>
          </p:grpSpPr>
          <p:grpSp>
            <p:nvGrpSpPr>
              <p:cNvPr id="5" name="组 4"/>
              <p:cNvGrpSpPr/>
              <p:nvPr/>
            </p:nvGrpSpPr>
            <p:grpSpPr>
              <a:xfrm>
                <a:off x="1475656" y="3789040"/>
                <a:ext cx="2244284" cy="2232248"/>
                <a:chOff x="1475656" y="3789040"/>
                <a:chExt cx="2244284" cy="2232248"/>
              </a:xfrm>
            </p:grpSpPr>
            <p:pic>
              <p:nvPicPr>
                <p:cNvPr id="8" name="图片 7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75656" y="4845546"/>
                  <a:ext cx="1742634" cy="393700"/>
                </a:xfrm>
                <a:prstGeom prst="rect">
                  <a:avLst/>
                </a:prstGeom>
              </p:spPr>
            </p:pic>
            <p:sp>
              <p:nvSpPr>
                <p:cNvPr id="9" name="矩形 8"/>
                <p:cNvSpPr/>
                <p:nvPr/>
              </p:nvSpPr>
              <p:spPr>
                <a:xfrm>
                  <a:off x="1475656" y="3789040"/>
                  <a:ext cx="2244284" cy="2232248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pic>
              <p:nvPicPr>
                <p:cNvPr id="10" name="图片 9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18290" y="4293096"/>
                  <a:ext cx="501650" cy="946150"/>
                </a:xfrm>
                <a:prstGeom prst="rect">
                  <a:avLst/>
                </a:prstGeom>
              </p:spPr>
            </p:pic>
          </p:grpSp>
          <p:sp>
            <p:nvSpPr>
              <p:cNvPr id="6" name="文本框 5"/>
              <p:cNvSpPr txBox="1"/>
              <p:nvPr/>
            </p:nvSpPr>
            <p:spPr>
              <a:xfrm>
                <a:off x="1503120" y="5260935"/>
                <a:ext cx="11521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 smtClean="0"/>
                  <a:t>前一任务</a:t>
                </a:r>
                <a:endParaRPr kumimoji="1" lang="zh-CN" altLang="en-US" dirty="0"/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3159149" y="5291916"/>
                <a:ext cx="692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 smtClean="0"/>
                  <a:t>阀门</a:t>
                </a:r>
                <a:endParaRPr kumimoji="1" lang="zh-CN" altLang="en-US" dirty="0"/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2331213" y="4536798"/>
              <a:ext cx="16225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Promise</a:t>
              </a:r>
              <a:r>
                <a:rPr kumimoji="1" lang="zh-CN" altLang="en-US" dirty="0" smtClean="0"/>
                <a:t>对象</a:t>
              </a:r>
              <a:endParaRPr kumimoji="1" lang="zh-CN" altLang="en-US" dirty="0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6875757" y="5658904"/>
            <a:ext cx="3168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.then(</a:t>
            </a:r>
            <a:r>
              <a:rPr kumimoji="1" lang="zh-CN" altLang="en-US" dirty="0" smtClean="0"/>
              <a:t>后一任务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1875" y="5272794"/>
            <a:ext cx="1742634" cy="3937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4775489" y="5199580"/>
            <a:ext cx="1495625" cy="413926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6511017" y="5223896"/>
            <a:ext cx="280696" cy="365293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043054" y="5165099"/>
            <a:ext cx="1495625" cy="413926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296839" y="2091456"/>
            <a:ext cx="87129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var</a:t>
            </a:r>
            <a:r>
              <a:rPr lang="en-US" altLang="zh-CN" b="1" dirty="0"/>
              <a:t> </a:t>
            </a:r>
            <a:r>
              <a:rPr lang="zh-CN" altLang="en-US" dirty="0" smtClean="0"/>
              <a:t>前一任务的</a:t>
            </a:r>
            <a:r>
              <a:rPr lang="en-US" altLang="zh-CN" dirty="0" smtClean="0"/>
              <a:t>Promise=</a:t>
            </a:r>
            <a:r>
              <a:rPr lang="zh-CN" altLang="en-US" i="1" dirty="0" smtClean="0"/>
              <a:t>前一任务</a:t>
            </a:r>
            <a:r>
              <a:rPr lang="en-US" altLang="zh-CN" dirty="0" smtClean="0"/>
              <a:t>();</a:t>
            </a:r>
          </a:p>
          <a:p>
            <a:endParaRPr lang="en-US" altLang="zh-CN" dirty="0" smtClean="0"/>
          </a:p>
          <a:p>
            <a:r>
              <a:rPr lang="zh-CN" altLang="en-US" dirty="0"/>
              <a:t>、</a:t>
            </a:r>
            <a:endParaRPr lang="en-US" altLang="zh-CN" dirty="0" smtClean="0"/>
          </a:p>
          <a:p>
            <a:r>
              <a:rPr lang="zh-CN" altLang="en-US" dirty="0" smtClean="0"/>
              <a:t>    </a:t>
            </a:r>
            <a:endParaRPr lang="en-US" altLang="zh-CN" dirty="0" smtClean="0"/>
          </a:p>
          <a:p>
            <a:r>
              <a:rPr lang="zh-CN" altLang="en-US" dirty="0"/>
              <a:t>前一任务的</a:t>
            </a:r>
            <a:r>
              <a:rPr lang="en-US" altLang="zh-CN" dirty="0" err="1"/>
              <a:t>Promise</a:t>
            </a:r>
            <a:r>
              <a:rPr lang="en-US" altLang="zh-CN" dirty="0" err="1" smtClean="0"/>
              <a:t>.then</a:t>
            </a:r>
            <a:r>
              <a:rPr lang="en-US" altLang="zh-CN" dirty="0" smtClean="0"/>
              <a:t>(</a:t>
            </a:r>
            <a:r>
              <a:rPr lang="zh-CN" altLang="en-US" i="1" dirty="0" smtClean="0"/>
              <a:t>后一任务</a:t>
            </a:r>
            <a:r>
              <a:rPr lang="en-US" altLang="zh-CN" dirty="0" smtClean="0"/>
              <a:t>);</a:t>
            </a:r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1047678" y="4319472"/>
            <a:ext cx="30243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</a:schemeClr>
                </a:solidFill>
              </a:rPr>
              <a:t>前一异步任务过程内部</a:t>
            </a:r>
            <a:r>
              <a:rPr lang="en-US" altLang="zh-CN" dirty="0">
                <a:solidFill>
                  <a:schemeClr val="tx1">
                    <a:lumMod val="85000"/>
                  </a:schemeClr>
                </a:solidFill>
              </a:rPr>
              <a:t>:</a:t>
            </a:r>
          </a:p>
          <a:p>
            <a:endParaRPr lang="en-US" altLang="zh-CN" dirty="0">
              <a:solidFill>
                <a:schemeClr val="tx1">
                  <a:lumMod val="85000"/>
                </a:schemeClr>
              </a:solidFill>
            </a:endParaRPr>
          </a:p>
          <a:p>
            <a:r>
              <a:rPr lang="zh-CN" altLang="en-US" i="1" dirty="0">
                <a:solidFill>
                  <a:schemeClr val="tx1">
                    <a:lumMod val="85000"/>
                  </a:schemeClr>
                </a:solidFill>
              </a:rPr>
              <a:t>    </a:t>
            </a:r>
            <a:r>
              <a:rPr lang="mr-IN" altLang="zh-CN" i="1" dirty="0">
                <a:solidFill>
                  <a:schemeClr val="tx1">
                    <a:lumMod val="85000"/>
                  </a:schemeClr>
                </a:solidFill>
              </a:rPr>
              <a:t>…</a:t>
            </a:r>
            <a:r>
              <a:rPr lang="zh-CN" altLang="en-US" i="1" dirty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mr-IN" altLang="zh-CN" i="1" dirty="0">
                <a:solidFill>
                  <a:schemeClr val="tx1">
                    <a:lumMod val="85000"/>
                  </a:schemeClr>
                </a:solidFill>
              </a:rPr>
              <a:t>…</a:t>
            </a:r>
            <a:r>
              <a:rPr lang="zh-CN" altLang="en-US" i="1" dirty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en-US" altLang="zh-CN" i="1" dirty="0">
                <a:solidFill>
                  <a:schemeClr val="tx1">
                    <a:lumMod val="85000"/>
                  </a:schemeClr>
                </a:solidFill>
              </a:rPr>
              <a:t>//</a:t>
            </a:r>
            <a:r>
              <a:rPr lang="zh-CN" altLang="en-US" i="1" dirty="0">
                <a:solidFill>
                  <a:schemeClr val="tx1">
                    <a:lumMod val="85000"/>
                  </a:schemeClr>
                </a:solidFill>
              </a:rPr>
              <a:t>异步操作后</a:t>
            </a:r>
            <a:r>
              <a:rPr lang="zh-CN" altLang="mr-IN" i="1" dirty="0">
                <a:solidFill>
                  <a:schemeClr val="tx1">
                    <a:lumMod val="85000"/>
                  </a:schemeClr>
                </a:solidFill>
              </a:rPr>
              <a:t/>
            </a:r>
            <a:br>
              <a:rPr lang="zh-CN" altLang="mr-IN" i="1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zh-CN" altLang="en-US" i="1" dirty="0">
                <a:solidFill>
                  <a:schemeClr val="tx1">
                    <a:lumMod val="85000"/>
                  </a:schemeClr>
                </a:solidFill>
              </a:rPr>
              <a:t>    </a:t>
            </a:r>
            <a:r>
              <a:rPr lang="mr-IN" altLang="zh-CN" dirty="0" err="1">
                <a:solidFill>
                  <a:schemeClr val="tx1">
                    <a:lumMod val="85000"/>
                  </a:schemeClr>
                </a:solidFill>
              </a:rPr>
              <a:t>open</a:t>
            </a:r>
            <a:r>
              <a:rPr lang="en-US" altLang="zh-CN" dirty="0">
                <a:solidFill>
                  <a:schemeClr val="tx1">
                    <a:lumMod val="85000"/>
                  </a:schemeClr>
                </a:solidFill>
              </a:rPr>
              <a:t>()</a:t>
            </a:r>
            <a:r>
              <a:rPr lang="zh-CN" altLang="en-US" dirty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85000"/>
                  </a:schemeClr>
                </a:solidFill>
              </a:rPr>
              <a:t>//</a:t>
            </a:r>
            <a:r>
              <a:rPr lang="zh-CN" altLang="en-US" dirty="0">
                <a:solidFill>
                  <a:schemeClr val="tx1">
                    <a:lumMod val="85000"/>
                  </a:schemeClr>
                </a:solidFill>
              </a:rPr>
              <a:t>打开开关</a:t>
            </a:r>
            <a:r>
              <a:rPr lang="mr-IN" altLang="zh-CN" dirty="0">
                <a:solidFill>
                  <a:schemeClr val="tx1">
                    <a:lumMod val="85000"/>
                  </a:schemeClr>
                </a:solidFill>
              </a:rPr>
              <a:t/>
            </a:r>
            <a:br>
              <a:rPr lang="mr-IN" altLang="zh-CN" dirty="0">
                <a:solidFill>
                  <a:schemeClr val="tx1">
                    <a:lumMod val="85000"/>
                  </a:schemeClr>
                </a:solidFill>
              </a:rPr>
            </a:br>
            <a:endParaRPr kumimoji="1" lang="zh-CN" altLang="en-US" dirty="0"/>
          </a:p>
        </p:txBody>
      </p:sp>
      <p:cxnSp>
        <p:nvCxnSpPr>
          <p:cNvPr id="20" name="直线箭头连接符 19"/>
          <p:cNvCxnSpPr/>
          <p:nvPr/>
        </p:nvCxnSpPr>
        <p:spPr>
          <a:xfrm>
            <a:off x="1391113" y="4913846"/>
            <a:ext cx="0" cy="5040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>
            <a:off x="1535129" y="5589723"/>
            <a:ext cx="253688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1233458" y="4794047"/>
            <a:ext cx="2670714" cy="10027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5068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6 L -0.0934 -0.008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70" y="-4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 animBg="1"/>
      <p:bldP spid="17" grpId="0" animBg="1"/>
      <p:bldP spid="18" grpId="0" animBg="1"/>
      <p:bldP spid="19" grpId="0"/>
      <p:bldP spid="2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多任务排队执行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67545" y="1268760"/>
            <a:ext cx="8064896" cy="4219168"/>
          </a:xfrm>
        </p:spPr>
        <p:txBody>
          <a:bodyPr/>
          <a:lstStyle/>
          <a:p>
            <a:r>
              <a:rPr lang="zh-CN" altLang="en-US" dirty="0" smtClean="0"/>
              <a:t>只要要求排队执行的多个异步任务，每个任务都能返回一个</a:t>
            </a:r>
            <a:r>
              <a:rPr lang="en-US" altLang="zh-CN" dirty="0" smtClean="0"/>
              <a:t>Promise</a:t>
            </a:r>
            <a:r>
              <a:rPr lang="zh-CN" altLang="en-US" dirty="0" smtClean="0"/>
              <a:t>对象，就可实现排队执行</a:t>
            </a:r>
            <a:r>
              <a:rPr lang="en-US" altLang="zh-CN" dirty="0" smtClean="0"/>
              <a:t>: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DEMO</a:t>
            </a:r>
            <a:endParaRPr lang="zh-CN" altLang="en-US" dirty="0"/>
          </a:p>
        </p:txBody>
      </p:sp>
      <p:grpSp>
        <p:nvGrpSpPr>
          <p:cNvPr id="4" name="组 3"/>
          <p:cNvGrpSpPr/>
          <p:nvPr/>
        </p:nvGrpSpPr>
        <p:grpSpPr>
          <a:xfrm>
            <a:off x="755576" y="2492896"/>
            <a:ext cx="2376264" cy="2232248"/>
            <a:chOff x="2303749" y="4471571"/>
            <a:chExt cx="2376264" cy="2232248"/>
          </a:xfrm>
        </p:grpSpPr>
        <p:grpSp>
          <p:nvGrpSpPr>
            <p:cNvPr id="5" name="组 4"/>
            <p:cNvGrpSpPr/>
            <p:nvPr/>
          </p:nvGrpSpPr>
          <p:grpSpPr>
            <a:xfrm>
              <a:off x="2303749" y="4471571"/>
              <a:ext cx="2376264" cy="2232248"/>
              <a:chOff x="1475656" y="3789040"/>
              <a:chExt cx="2376264" cy="2232248"/>
            </a:xfrm>
          </p:grpSpPr>
          <p:grpSp>
            <p:nvGrpSpPr>
              <p:cNvPr id="7" name="组 6"/>
              <p:cNvGrpSpPr/>
              <p:nvPr/>
            </p:nvGrpSpPr>
            <p:grpSpPr>
              <a:xfrm>
                <a:off x="1475656" y="3789040"/>
                <a:ext cx="2244284" cy="2232248"/>
                <a:chOff x="1475656" y="3789040"/>
                <a:chExt cx="2244284" cy="2232248"/>
              </a:xfrm>
            </p:grpSpPr>
            <p:pic>
              <p:nvPicPr>
                <p:cNvPr id="10" name="图片 9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75656" y="4845546"/>
                  <a:ext cx="1742634" cy="393700"/>
                </a:xfrm>
                <a:prstGeom prst="rect">
                  <a:avLst/>
                </a:prstGeom>
              </p:spPr>
            </p:pic>
            <p:sp>
              <p:nvSpPr>
                <p:cNvPr id="11" name="矩形 10"/>
                <p:cNvSpPr/>
                <p:nvPr/>
              </p:nvSpPr>
              <p:spPr>
                <a:xfrm>
                  <a:off x="1475656" y="3789040"/>
                  <a:ext cx="2244284" cy="2232248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pic>
              <p:nvPicPr>
                <p:cNvPr id="12" name="图片 11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18290" y="4293096"/>
                  <a:ext cx="501650" cy="946150"/>
                </a:xfrm>
                <a:prstGeom prst="rect">
                  <a:avLst/>
                </a:prstGeom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1503120" y="5260935"/>
                <a:ext cx="11521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 smtClean="0"/>
                  <a:t>二胖跑</a:t>
                </a:r>
                <a:endParaRPr kumimoji="1" lang="zh-CN" altLang="en-US" dirty="0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3159149" y="5291916"/>
                <a:ext cx="692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 smtClean="0"/>
                  <a:t>阀门</a:t>
                </a:r>
                <a:endParaRPr kumimoji="1" lang="zh-CN" altLang="en-US" dirty="0"/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2331213" y="4536798"/>
              <a:ext cx="16225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Promise</a:t>
              </a:r>
              <a:r>
                <a:rPr kumimoji="1" lang="zh-CN" altLang="en-US" dirty="0" smtClean="0"/>
                <a:t>对象</a:t>
              </a:r>
              <a:endParaRPr kumimoji="1" lang="zh-CN" altLang="en-US" dirty="0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2965059" y="4002720"/>
            <a:ext cx="3168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.then(</a:t>
            </a:r>
            <a:r>
              <a:rPr kumimoji="1" lang="zh-CN" altLang="en-US" dirty="0" smtClean="0"/>
              <a:t>涛哥跑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grpSp>
        <p:nvGrpSpPr>
          <p:cNvPr id="15" name="组 14"/>
          <p:cNvGrpSpPr/>
          <p:nvPr/>
        </p:nvGrpSpPr>
        <p:grpSpPr>
          <a:xfrm>
            <a:off x="3752162" y="2492896"/>
            <a:ext cx="2376264" cy="2232248"/>
            <a:chOff x="2303749" y="4471571"/>
            <a:chExt cx="2376264" cy="2232248"/>
          </a:xfrm>
        </p:grpSpPr>
        <p:grpSp>
          <p:nvGrpSpPr>
            <p:cNvPr id="16" name="组 15"/>
            <p:cNvGrpSpPr/>
            <p:nvPr/>
          </p:nvGrpSpPr>
          <p:grpSpPr>
            <a:xfrm>
              <a:off x="2303749" y="4471571"/>
              <a:ext cx="2376264" cy="2232248"/>
              <a:chOff x="1475656" y="3789040"/>
              <a:chExt cx="2376264" cy="2232248"/>
            </a:xfrm>
          </p:grpSpPr>
          <p:grpSp>
            <p:nvGrpSpPr>
              <p:cNvPr id="18" name="组 17"/>
              <p:cNvGrpSpPr/>
              <p:nvPr/>
            </p:nvGrpSpPr>
            <p:grpSpPr>
              <a:xfrm>
                <a:off x="1475656" y="3789040"/>
                <a:ext cx="2244284" cy="2232248"/>
                <a:chOff x="1475656" y="3789040"/>
                <a:chExt cx="2244284" cy="2232248"/>
              </a:xfrm>
            </p:grpSpPr>
            <p:pic>
              <p:nvPicPr>
                <p:cNvPr id="21" name="图片 20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75656" y="4845546"/>
                  <a:ext cx="1742634" cy="393700"/>
                </a:xfrm>
                <a:prstGeom prst="rect">
                  <a:avLst/>
                </a:prstGeom>
              </p:spPr>
            </p:pic>
            <p:sp>
              <p:nvSpPr>
                <p:cNvPr id="22" name="矩形 21"/>
                <p:cNvSpPr/>
                <p:nvPr/>
              </p:nvSpPr>
              <p:spPr>
                <a:xfrm>
                  <a:off x="1475656" y="3789040"/>
                  <a:ext cx="2244284" cy="2232248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pic>
              <p:nvPicPr>
                <p:cNvPr id="23" name="图片 22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18290" y="4293096"/>
                  <a:ext cx="501650" cy="946150"/>
                </a:xfrm>
                <a:prstGeom prst="rect">
                  <a:avLst/>
                </a:prstGeom>
              </p:spPr>
            </p:pic>
          </p:grpSp>
          <p:sp>
            <p:nvSpPr>
              <p:cNvPr id="19" name="文本框 18"/>
              <p:cNvSpPr txBox="1"/>
              <p:nvPr/>
            </p:nvSpPr>
            <p:spPr>
              <a:xfrm>
                <a:off x="1503120" y="5260935"/>
                <a:ext cx="11521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 smtClean="0"/>
                  <a:t>涛哥跑</a:t>
                </a:r>
                <a:endParaRPr kumimoji="1" lang="zh-CN" altLang="en-US" dirty="0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3159149" y="5291916"/>
                <a:ext cx="692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 smtClean="0"/>
                  <a:t>阀门</a:t>
                </a:r>
                <a:endParaRPr kumimoji="1" lang="zh-CN" altLang="en-US" dirty="0"/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2331213" y="4536798"/>
              <a:ext cx="16225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Promise</a:t>
              </a:r>
              <a:r>
                <a:rPr kumimoji="1" lang="zh-CN" altLang="en-US" dirty="0" smtClean="0"/>
                <a:t>对象</a:t>
              </a:r>
              <a:endParaRPr kumimoji="1" lang="zh-CN" altLang="en-US" dirty="0"/>
            </a:p>
          </p:txBody>
        </p:sp>
      </p:grpSp>
      <p:grpSp>
        <p:nvGrpSpPr>
          <p:cNvPr id="24" name="组 23"/>
          <p:cNvGrpSpPr/>
          <p:nvPr/>
        </p:nvGrpSpPr>
        <p:grpSpPr>
          <a:xfrm>
            <a:off x="6470581" y="2492896"/>
            <a:ext cx="2376264" cy="2232248"/>
            <a:chOff x="2303749" y="4471571"/>
            <a:chExt cx="2376264" cy="2232248"/>
          </a:xfrm>
        </p:grpSpPr>
        <p:grpSp>
          <p:nvGrpSpPr>
            <p:cNvPr id="25" name="组 24"/>
            <p:cNvGrpSpPr/>
            <p:nvPr/>
          </p:nvGrpSpPr>
          <p:grpSpPr>
            <a:xfrm>
              <a:off x="2303749" y="4471571"/>
              <a:ext cx="2376264" cy="2232248"/>
              <a:chOff x="1475656" y="3789040"/>
              <a:chExt cx="2376264" cy="2232248"/>
            </a:xfrm>
          </p:grpSpPr>
          <p:grpSp>
            <p:nvGrpSpPr>
              <p:cNvPr id="27" name="组 26"/>
              <p:cNvGrpSpPr/>
              <p:nvPr/>
            </p:nvGrpSpPr>
            <p:grpSpPr>
              <a:xfrm>
                <a:off x="1475656" y="3789040"/>
                <a:ext cx="2244284" cy="2232248"/>
                <a:chOff x="1475656" y="3789040"/>
                <a:chExt cx="2244284" cy="2232248"/>
              </a:xfrm>
            </p:grpSpPr>
            <p:pic>
              <p:nvPicPr>
                <p:cNvPr id="30" name="图片 29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75656" y="4845546"/>
                  <a:ext cx="1742634" cy="393700"/>
                </a:xfrm>
                <a:prstGeom prst="rect">
                  <a:avLst/>
                </a:prstGeom>
              </p:spPr>
            </p:pic>
            <p:sp>
              <p:nvSpPr>
                <p:cNvPr id="31" name="矩形 30"/>
                <p:cNvSpPr/>
                <p:nvPr/>
              </p:nvSpPr>
              <p:spPr>
                <a:xfrm>
                  <a:off x="1475656" y="3789040"/>
                  <a:ext cx="2244284" cy="2232248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pic>
              <p:nvPicPr>
                <p:cNvPr id="32" name="图片 31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18290" y="4293096"/>
                  <a:ext cx="501650" cy="946150"/>
                </a:xfrm>
                <a:prstGeom prst="rect">
                  <a:avLst/>
                </a:prstGeom>
              </p:spPr>
            </p:pic>
          </p:grpSp>
          <p:sp>
            <p:nvSpPr>
              <p:cNvPr id="28" name="文本框 27"/>
              <p:cNvSpPr txBox="1"/>
              <p:nvPr/>
            </p:nvSpPr>
            <p:spPr>
              <a:xfrm>
                <a:off x="1503120" y="5260935"/>
                <a:ext cx="11521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 smtClean="0"/>
                  <a:t>武老师跑</a:t>
                </a:r>
                <a:endParaRPr kumimoji="1" lang="zh-CN" altLang="en-US" dirty="0"/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3159149" y="5291916"/>
                <a:ext cx="692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dirty="0" smtClean="0"/>
                  <a:t>阀门</a:t>
                </a:r>
                <a:endParaRPr kumimoji="1" lang="zh-CN" altLang="en-US" dirty="0"/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2331213" y="4536798"/>
              <a:ext cx="16225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Promise</a:t>
              </a:r>
              <a:r>
                <a:rPr kumimoji="1" lang="zh-CN" altLang="en-US" dirty="0" smtClean="0"/>
                <a:t>对象</a:t>
              </a:r>
              <a:endParaRPr kumimoji="1" lang="zh-CN" altLang="en-US" dirty="0"/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5220072" y="3975072"/>
            <a:ext cx="3168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.then(</a:t>
            </a:r>
            <a:r>
              <a:rPr kumimoji="1" lang="zh-CN" altLang="en-US" dirty="0" smtClean="0"/>
              <a:t>武老师跑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900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2.59259E-6 L -0.07656 0.0004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37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59259E-6 L -0.12483 -0.00857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0" y="-4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33" grpId="0"/>
      <p:bldP spid="3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总结和答疑</a:t>
            </a:r>
          </a:p>
        </p:txBody>
      </p:sp>
    </p:spTree>
    <p:extLst>
      <p:ext uri="{BB962C8B-B14F-4D97-AF65-F5344CB8AC3E}">
        <p14:creationId xmlns:p14="http://schemas.microsoft.com/office/powerpoint/2010/main" val="87003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143000" y="1970838"/>
            <a:ext cx="6858000" cy="2754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+mn-ea"/>
              <a:sym typeface="+mn-lt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887536"/>
              </p:ext>
            </p:extLst>
          </p:nvPr>
        </p:nvGraphicFramePr>
        <p:xfrm>
          <a:off x="1871700" y="2703777"/>
          <a:ext cx="5400601" cy="7252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3630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62612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下午</a:t>
                      </a:r>
                    </a:p>
                  </a:txBody>
                  <a:tcPr marL="68580" marR="68580" marT="34290" marB="3429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16:00 ~ 16:50</a:t>
                      </a:r>
                      <a:endParaRPr lang="zh-CN" altLang="en-US" sz="1400" b="1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34290" marB="3429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 smtClean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Promise</a:t>
                      </a:r>
                      <a:endParaRPr lang="zh-CN" altLang="en-US" sz="1400" b="1" dirty="0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34290" marB="3429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2612">
                <a:tc vMerge="1">
                  <a:txBody>
                    <a:bodyPr/>
                    <a:lstStyle/>
                    <a:p>
                      <a:pPr algn="ctr"/>
                      <a:endParaRPr lang="zh-CN" altLang="en-US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>
                          <a:latin typeface="+mn-lt"/>
                          <a:ea typeface="+mn-ea"/>
                          <a:cs typeface="+mn-ea"/>
                          <a:sym typeface="+mn-lt"/>
                        </a:rPr>
                        <a:t>17:00 ~ 17:30</a:t>
                      </a:r>
                      <a:endParaRPr lang="zh-CN" altLang="en-US" sz="1400" b="1"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34290" marB="3429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latin typeface="+mn-lt"/>
                          <a:ea typeface="+mn-ea"/>
                          <a:cs typeface="+mn-ea"/>
                          <a:sym typeface="+mn-lt"/>
                        </a:rPr>
                        <a:t>总结和答疑</a:t>
                      </a:r>
                    </a:p>
                  </a:txBody>
                  <a:tcPr marL="68580" marR="68580" marT="34290" marB="3429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934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标题 1"/>
          <p:cNvSpPr txBox="1">
            <a:spLocks/>
          </p:cNvSpPr>
          <p:nvPr/>
        </p:nvSpPr>
        <p:spPr>
          <a:xfrm>
            <a:off x="683419" y="1117032"/>
            <a:ext cx="2310533" cy="36579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sz="1800" b="1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Promise</a:t>
            </a:r>
            <a:endParaRPr lang="zh-CN" altLang="en-US" sz="1800" b="1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9" name="圆角矩形 88"/>
          <p:cNvSpPr/>
          <p:nvPr/>
        </p:nvSpPr>
        <p:spPr>
          <a:xfrm>
            <a:off x="683569" y="1511470"/>
            <a:ext cx="2310383" cy="86909"/>
          </a:xfrm>
          <a:prstGeom prst="roundRect">
            <a:avLst/>
          </a:prstGeom>
          <a:solidFill>
            <a:schemeClr val="accent2"/>
          </a:solidFill>
          <a:ln w="38100"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b="1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1584045" y="3005919"/>
            <a:ext cx="1166033" cy="423081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2"/>
                </a:solidFill>
                <a:cs typeface="+mn-ea"/>
                <a:sym typeface="+mn-lt"/>
              </a:rPr>
              <a:t>Promise</a:t>
            </a:r>
            <a:endParaRPr lang="zh-CN" altLang="en-US" sz="12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993952" y="2240868"/>
            <a:ext cx="1711758" cy="26744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2"/>
                </a:solidFill>
                <a:cs typeface="+mn-ea"/>
                <a:sym typeface="+mn-lt"/>
              </a:rPr>
              <a:t>什么是</a:t>
            </a:r>
            <a:r>
              <a:rPr lang="en-US" altLang="zh-CN" sz="1050" dirty="0">
                <a:solidFill>
                  <a:schemeClr val="tx2"/>
                </a:solidFill>
                <a:cs typeface="+mn-ea"/>
                <a:sym typeface="+mn-lt"/>
              </a:rPr>
              <a:t>Promise</a:t>
            </a:r>
            <a:endParaRPr lang="zh-CN" altLang="en-US" sz="10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4774830" y="2240868"/>
            <a:ext cx="2766412" cy="2700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2"/>
                </a:solidFill>
                <a:cs typeface="+mn-ea"/>
                <a:sym typeface="+mn-lt"/>
              </a:rPr>
              <a:t>什么是</a:t>
            </a:r>
            <a:r>
              <a:rPr lang="en-US" altLang="zh-CN" sz="1050" dirty="0">
                <a:solidFill>
                  <a:schemeClr val="tx2"/>
                </a:solidFill>
                <a:cs typeface="+mn-ea"/>
                <a:sym typeface="+mn-lt"/>
              </a:rPr>
              <a:t>Promise</a:t>
            </a:r>
            <a:endParaRPr lang="zh-CN" altLang="en-US" sz="10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4774830" y="2887506"/>
            <a:ext cx="2766412" cy="2700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2"/>
                </a:solidFill>
                <a:cs typeface="+mn-ea"/>
                <a:sym typeface="+mn-lt"/>
              </a:rPr>
              <a:t>排队执行</a:t>
            </a:r>
          </a:p>
        </p:txBody>
      </p:sp>
      <p:sp>
        <p:nvSpPr>
          <p:cNvPr id="25" name="圆角矩形 24"/>
          <p:cNvSpPr/>
          <p:nvPr/>
        </p:nvSpPr>
        <p:spPr>
          <a:xfrm>
            <a:off x="4774830" y="2564187"/>
            <a:ext cx="2766412" cy="2700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2"/>
                </a:solidFill>
                <a:cs typeface="+mn-ea"/>
                <a:sym typeface="+mn-lt"/>
              </a:rPr>
              <a:t>异步操作</a:t>
            </a:r>
          </a:p>
        </p:txBody>
      </p:sp>
      <p:sp>
        <p:nvSpPr>
          <p:cNvPr id="26" name="圆角矩形 25"/>
          <p:cNvSpPr/>
          <p:nvPr/>
        </p:nvSpPr>
        <p:spPr>
          <a:xfrm>
            <a:off x="4774830" y="3210826"/>
            <a:ext cx="2766412" cy="2700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>
                <a:solidFill>
                  <a:schemeClr val="tx2"/>
                </a:solidFill>
                <a:cs typeface="+mn-ea"/>
                <a:sym typeface="+mn-lt"/>
              </a:rPr>
              <a:t>回调函数</a:t>
            </a:r>
            <a:endParaRPr lang="zh-CN" altLang="en-US" sz="10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cxnSp>
        <p:nvCxnSpPr>
          <p:cNvPr id="140" name="直接箭头连接符 139"/>
          <p:cNvCxnSpPr>
            <a:stCxn id="11" idx="3"/>
            <a:endCxn id="21" idx="1"/>
          </p:cNvCxnSpPr>
          <p:nvPr/>
        </p:nvCxnSpPr>
        <p:spPr>
          <a:xfrm flipV="1">
            <a:off x="2750078" y="2374591"/>
            <a:ext cx="243874" cy="84286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26"/>
          <p:cNvSpPr/>
          <p:nvPr/>
        </p:nvSpPr>
        <p:spPr>
          <a:xfrm>
            <a:off x="4795933" y="4689232"/>
            <a:ext cx="2767500" cy="2700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 smtClean="0">
                <a:solidFill>
                  <a:schemeClr val="tx2"/>
                </a:solidFill>
                <a:cs typeface="+mn-ea"/>
                <a:sym typeface="+mn-lt"/>
              </a:rPr>
              <a:t>多任务排队执行</a:t>
            </a:r>
            <a:endParaRPr lang="zh-CN" altLang="en-US" sz="10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2993952" y="2584854"/>
            <a:ext cx="1711758" cy="302652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2"/>
                </a:solidFill>
                <a:cs typeface="+mn-ea"/>
                <a:sym typeface="+mn-lt"/>
              </a:rPr>
              <a:t>回调地狱</a:t>
            </a:r>
          </a:p>
        </p:txBody>
      </p:sp>
      <p:cxnSp>
        <p:nvCxnSpPr>
          <p:cNvPr id="15" name="直接箭头连接符 139"/>
          <p:cNvCxnSpPr>
            <a:stCxn id="11" idx="3"/>
            <a:endCxn id="14" idx="1"/>
          </p:cNvCxnSpPr>
          <p:nvPr/>
        </p:nvCxnSpPr>
        <p:spPr>
          <a:xfrm flipV="1">
            <a:off x="2750078" y="2736180"/>
            <a:ext cx="243874" cy="48128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6"/>
          <p:cNvSpPr/>
          <p:nvPr/>
        </p:nvSpPr>
        <p:spPr>
          <a:xfrm>
            <a:off x="4768512" y="3552802"/>
            <a:ext cx="2766412" cy="2700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tx2"/>
                </a:solidFill>
                <a:cs typeface="+mn-ea"/>
                <a:sym typeface="+mn-lt"/>
              </a:rPr>
              <a:t>回调地狱</a:t>
            </a:r>
          </a:p>
        </p:txBody>
      </p:sp>
      <p:sp>
        <p:nvSpPr>
          <p:cNvPr id="20" name="圆角矩形 19"/>
          <p:cNvSpPr/>
          <p:nvPr/>
        </p:nvSpPr>
        <p:spPr>
          <a:xfrm>
            <a:off x="4774830" y="3989165"/>
            <a:ext cx="2767500" cy="2700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 smtClean="0">
                <a:solidFill>
                  <a:schemeClr val="tx2"/>
                </a:solidFill>
                <a:cs typeface="+mn-ea"/>
                <a:sym typeface="+mn-lt"/>
              </a:rPr>
              <a:t>基本思想</a:t>
            </a:r>
            <a:endParaRPr lang="en-US" altLang="zh-CN" sz="10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2993953" y="3975501"/>
            <a:ext cx="1711758" cy="283664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 smtClean="0">
                <a:solidFill>
                  <a:schemeClr val="tx2"/>
                </a:solidFill>
                <a:cs typeface="+mn-ea"/>
                <a:sym typeface="+mn-lt"/>
              </a:rPr>
              <a:t>用</a:t>
            </a:r>
            <a:r>
              <a:rPr lang="en-US" altLang="zh-CN" sz="1050" dirty="0" smtClean="0">
                <a:solidFill>
                  <a:schemeClr val="tx2"/>
                </a:solidFill>
                <a:cs typeface="+mn-ea"/>
                <a:sym typeface="+mn-lt"/>
              </a:rPr>
              <a:t>Promise</a:t>
            </a:r>
            <a:r>
              <a:rPr lang="zh-CN" altLang="en-US" sz="1050" dirty="0" smtClean="0">
                <a:solidFill>
                  <a:schemeClr val="tx2"/>
                </a:solidFill>
                <a:cs typeface="+mn-ea"/>
                <a:sym typeface="+mn-lt"/>
              </a:rPr>
              <a:t>代替回调函数</a:t>
            </a:r>
            <a:endParaRPr lang="zh-CN" altLang="en-US" sz="10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cxnSp>
        <p:nvCxnSpPr>
          <p:cNvPr id="29" name="直接箭头连接符 27"/>
          <p:cNvCxnSpPr>
            <a:stCxn id="11" idx="3"/>
            <a:endCxn id="23" idx="1"/>
          </p:cNvCxnSpPr>
          <p:nvPr/>
        </p:nvCxnSpPr>
        <p:spPr>
          <a:xfrm>
            <a:off x="2750078" y="3217460"/>
            <a:ext cx="243875" cy="8998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圆角矩形 29"/>
          <p:cNvSpPr/>
          <p:nvPr/>
        </p:nvSpPr>
        <p:spPr>
          <a:xfrm>
            <a:off x="4774830" y="4345673"/>
            <a:ext cx="2767500" cy="2700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2"/>
                </a:solidFill>
                <a:cs typeface="+mn-ea"/>
                <a:sym typeface="+mn-lt"/>
              </a:rPr>
              <a:t>Promise</a:t>
            </a:r>
            <a:r>
              <a:rPr lang="zh-CN" altLang="en-US" sz="1050" dirty="0" smtClean="0">
                <a:solidFill>
                  <a:schemeClr val="tx2"/>
                </a:solidFill>
                <a:cs typeface="+mn-ea"/>
                <a:sym typeface="+mn-lt"/>
              </a:rPr>
              <a:t>对象</a:t>
            </a:r>
            <a:endParaRPr lang="en-US" altLang="zh-CN" sz="1050" dirty="0">
              <a:solidFill>
                <a:schemeClr val="tx2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957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什么是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6970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什么是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2" name="内容占位符 41"/>
          <p:cNvSpPr>
            <a:spLocks noGrp="1"/>
          </p:cNvSpPr>
          <p:nvPr>
            <p:ph sz="quarter" idx="10"/>
          </p:nvPr>
        </p:nvSpPr>
        <p:spPr>
          <a:xfrm>
            <a:off x="467545" y="1340768"/>
            <a:ext cx="8064896" cy="1144929"/>
          </a:xfrm>
        </p:spPr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现实中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: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Promise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是承诺，</a:t>
            </a:r>
            <a:r>
              <a:rPr lang="zh-CN" altLang="en-US" dirty="0"/>
              <a:t>指一个人答应另一个人一定会完成所托付之</a:t>
            </a:r>
            <a:r>
              <a:rPr lang="zh-CN" altLang="en-US" dirty="0" smtClean="0"/>
              <a:t>事</a:t>
            </a:r>
            <a:endParaRPr lang="en-US" altLang="zh-CN" dirty="0" smtClean="0"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dirty="0"/>
              <a:t>程序中也有</a:t>
            </a:r>
            <a:r>
              <a:rPr lang="zh-CN" altLang="en-US" dirty="0" smtClean="0"/>
              <a:t>承诺</a:t>
            </a:r>
            <a:r>
              <a:rPr lang="zh-CN" altLang="en-US" dirty="0"/>
              <a:t>：</a:t>
            </a:r>
            <a:r>
              <a:rPr lang="zh-CN" altLang="en-US" dirty="0" smtClean="0"/>
              <a:t>程序</a:t>
            </a:r>
            <a:r>
              <a:rPr lang="zh-CN" altLang="en-US" dirty="0"/>
              <a:t>中，一项任务执行后，也能自动</a:t>
            </a:r>
            <a:r>
              <a:rPr lang="zh-CN" altLang="en-US" dirty="0" smtClean="0"/>
              <a:t>执行预先</a:t>
            </a:r>
            <a:r>
              <a:rPr lang="zh-CN" altLang="en-US" dirty="0"/>
              <a:t>所托付的后续</a:t>
            </a:r>
            <a:r>
              <a:rPr lang="zh-CN" altLang="en-US" dirty="0" smtClean="0"/>
              <a:t>任务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54" y="3406831"/>
            <a:ext cx="972108" cy="97210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105" y="3414265"/>
            <a:ext cx="972108" cy="97210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5647" y="3266982"/>
            <a:ext cx="1266674" cy="1266674"/>
          </a:xfrm>
          <a:prstGeom prst="rect">
            <a:avLst/>
          </a:prstGeom>
        </p:spPr>
      </p:pic>
      <p:sp>
        <p:nvSpPr>
          <p:cNvPr id="11" name="椭圆形标注 10"/>
          <p:cNvSpPr/>
          <p:nvPr/>
        </p:nvSpPr>
        <p:spPr>
          <a:xfrm>
            <a:off x="5719628" y="2662784"/>
            <a:ext cx="1998222" cy="648071"/>
          </a:xfrm>
          <a:prstGeom prst="wedgeEllipseCallout">
            <a:avLst>
              <a:gd name="adj1" fmla="val -30328"/>
              <a:gd name="adj2" fmla="val 6458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350" dirty="0"/>
              <a:t>度假回国时，</a:t>
            </a:r>
            <a:endParaRPr kumimoji="1" lang="en-US" altLang="zh-CN" sz="1350" dirty="0"/>
          </a:p>
          <a:p>
            <a:pPr algn="ctr"/>
            <a:r>
              <a:rPr kumimoji="1" lang="zh-CN" altLang="en-US" sz="1350" dirty="0"/>
              <a:t>记得给我带礼物！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88613" y="3719760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现实中：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1088613" y="4941168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程序中：</a:t>
            </a:r>
          </a:p>
        </p:txBody>
      </p:sp>
      <p:sp>
        <p:nvSpPr>
          <p:cNvPr id="15" name="圆角矩形 14"/>
          <p:cNvSpPr/>
          <p:nvPr/>
        </p:nvSpPr>
        <p:spPr>
          <a:xfrm>
            <a:off x="2357754" y="4941168"/>
            <a:ext cx="1323147" cy="5400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350" dirty="0"/>
              <a:t>度假，回国时</a:t>
            </a:r>
          </a:p>
        </p:txBody>
      </p:sp>
      <p:cxnSp>
        <p:nvCxnSpPr>
          <p:cNvPr id="17" name="肘形连接符 16"/>
          <p:cNvCxnSpPr>
            <a:stCxn id="15" idx="3"/>
            <a:endCxn id="33" idx="1"/>
          </p:cNvCxnSpPr>
          <p:nvPr/>
        </p:nvCxnSpPr>
        <p:spPr>
          <a:xfrm>
            <a:off x="3680901" y="5211198"/>
            <a:ext cx="1377153" cy="95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/>
          <p:cNvSpPr/>
          <p:nvPr/>
        </p:nvSpPr>
        <p:spPr>
          <a:xfrm>
            <a:off x="5058054" y="4941168"/>
            <a:ext cx="1323147" cy="5400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350" dirty="0"/>
              <a:t>带礼物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3869922" y="4917101"/>
            <a:ext cx="96853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350"/>
              <a:t>自动执行</a:t>
            </a:r>
            <a:endParaRPr kumimoji="1" lang="zh-CN" altLang="en-US" sz="1350" dirty="0"/>
          </a:p>
        </p:txBody>
      </p:sp>
      <p:sp>
        <p:nvSpPr>
          <p:cNvPr id="36" name="椭圆形标注 35"/>
          <p:cNvSpPr/>
          <p:nvPr/>
        </p:nvSpPr>
        <p:spPr>
          <a:xfrm>
            <a:off x="1628674" y="2678210"/>
            <a:ext cx="1542437" cy="648071"/>
          </a:xfrm>
          <a:prstGeom prst="wedgeEllipseCallout">
            <a:avLst>
              <a:gd name="adj1" fmla="val 19997"/>
              <a:gd name="adj2" fmla="val 55769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350" dirty="0"/>
              <a:t>好</a:t>
            </a:r>
            <a:r>
              <a:rPr kumimoji="1" lang="zh-CN" altLang="en-US" sz="1350"/>
              <a:t>的！一定！</a:t>
            </a:r>
            <a:endParaRPr kumimoji="1" lang="zh-CN" altLang="en-US" sz="1350" dirty="0"/>
          </a:p>
        </p:txBody>
      </p:sp>
    </p:spTree>
    <p:extLst>
      <p:ext uri="{BB962C8B-B14F-4D97-AF65-F5344CB8AC3E}">
        <p14:creationId xmlns:p14="http://schemas.microsoft.com/office/powerpoint/2010/main" val="222998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回调地狱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175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异步操作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10"/>
          </p:nvPr>
        </p:nvSpPr>
        <p:spPr>
          <a:xfrm>
            <a:off x="467545" y="1340768"/>
            <a:ext cx="8064896" cy="1144929"/>
          </a:xfrm>
        </p:spPr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什么是异步操作：</a:t>
            </a:r>
            <a:r>
              <a:rPr lang="zh-CN" altLang="en-US" dirty="0"/>
              <a:t>一项任务</a:t>
            </a:r>
            <a:r>
              <a:rPr lang="zh-CN" altLang="en-US" dirty="0" smtClean="0"/>
              <a:t>，独立</a:t>
            </a:r>
            <a:r>
              <a:rPr lang="zh-CN" altLang="en-US" dirty="0" smtClean="0"/>
              <a:t>于</a:t>
            </a:r>
            <a:r>
              <a:rPr lang="zh-CN" altLang="en-US" dirty="0" smtClean="0"/>
              <a:t>主</a:t>
            </a:r>
            <a:r>
              <a:rPr lang="zh-CN" altLang="en-US" dirty="0"/>
              <a:t>程序之外，与主程序并行执行，互不</a:t>
            </a:r>
            <a:r>
              <a:rPr lang="zh-CN" altLang="en-US" dirty="0" smtClean="0"/>
              <a:t>干扰</a:t>
            </a:r>
            <a:endParaRPr lang="en-US" altLang="zh-CN" dirty="0" smtClean="0"/>
          </a:p>
          <a:p>
            <a:r>
              <a:rPr lang="en-US" altLang="zh-CN" dirty="0" smtClean="0"/>
              <a:t>DEMO</a:t>
            </a:r>
            <a:r>
              <a:rPr lang="zh-CN" altLang="en-US" dirty="0" smtClean="0"/>
              <a:t>：</a:t>
            </a:r>
            <a:r>
              <a:rPr lang="en-US" altLang="zh-CN" dirty="0" smtClean="0"/>
              <a:t>WEB</a:t>
            </a:r>
            <a:r>
              <a:rPr lang="zh-CN" altLang="en-US" dirty="0" smtClean="0"/>
              <a:t>前端飞人黄金大奖赛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44" y="2469622"/>
            <a:ext cx="7921259" cy="438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91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排队执行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467545" y="1340768"/>
            <a:ext cx="8064896" cy="1943609"/>
          </a:xfrm>
        </p:spPr>
        <p:txBody>
          <a:bodyPr/>
          <a:lstStyle/>
          <a:p>
            <a:r>
              <a:rPr kumimoji="1" lang="zh-CN" altLang="en-US" dirty="0" smtClean="0"/>
              <a:t>必须等前一项异步操作完成后，下一项任务才能开始</a:t>
            </a:r>
            <a:endParaRPr kumimoji="1" lang="en-US" altLang="zh-CN" dirty="0" smtClean="0"/>
          </a:p>
          <a:p>
            <a:r>
              <a:rPr kumimoji="1" lang="zh-CN" altLang="en-US" dirty="0" smtClean="0"/>
              <a:t>如何调用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本应等前一项任务执行完，再调用后一项任务</a:t>
            </a:r>
            <a:endParaRPr kumimoji="1" lang="en-US" altLang="zh-CN" dirty="0" smtClean="0"/>
          </a:p>
          <a:p>
            <a:r>
              <a:rPr kumimoji="1" lang="zh-CN" altLang="en-US" dirty="0" smtClean="0"/>
              <a:t>问题：不确定前一项任务何时结束</a:t>
            </a:r>
            <a:endParaRPr kumimoji="1" lang="en-US" altLang="zh-CN" dirty="0"/>
          </a:p>
          <a:p>
            <a:r>
              <a:rPr lang="zh-CN" altLang="en-US" dirty="0" smtClean="0"/>
              <a:t>错误解决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顺序调用</a:t>
            </a:r>
            <a:r>
              <a:rPr lang="en-US" altLang="zh-CN" dirty="0" smtClean="0"/>
              <a:t>:</a:t>
            </a:r>
            <a:r>
              <a:rPr lang="zh-CN" altLang="en-US" dirty="0" smtClean="0"/>
              <a:t> 因为每项任务都是异步</a:t>
            </a:r>
            <a:r>
              <a:rPr lang="zh-CN" altLang="en-US" dirty="0"/>
              <a:t>操作</a:t>
            </a:r>
            <a:r>
              <a:rPr lang="zh-CN" altLang="en-US" dirty="0" smtClean="0"/>
              <a:t>，各占一道，互不影响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817626" y="4085388"/>
            <a:ext cx="3359896" cy="1743342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608788" y="3950735"/>
            <a:ext cx="2090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前一项任务 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6340225" y="3936052"/>
            <a:ext cx="1870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后一项</a:t>
            </a:r>
            <a:r>
              <a:rPr kumimoji="1" lang="zh-CN" altLang="en-US" dirty="0"/>
              <a:t>任务 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782" y="3897366"/>
            <a:ext cx="865060" cy="102404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526" y="3744481"/>
            <a:ext cx="925996" cy="1077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116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201" y="1208644"/>
            <a:ext cx="2160240" cy="294856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回调函数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67545" y="1340768"/>
            <a:ext cx="8316923" cy="396583"/>
          </a:xfrm>
        </p:spPr>
        <p:txBody>
          <a:bodyPr/>
          <a:lstStyle/>
          <a:p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一个坏主意，但至少可以达到要求</a:t>
            </a:r>
            <a:r>
              <a:rPr lang="en-US" altLang="zh-CN" dirty="0" smtClean="0">
                <a:latin typeface="+mn-lt"/>
                <a:ea typeface="+mn-ea"/>
                <a:cs typeface="+mn-ea"/>
                <a:sym typeface="+mn-lt"/>
              </a:rPr>
              <a:t>:</a:t>
            </a:r>
            <a:r>
              <a:rPr lang="zh-CN" altLang="en-US" dirty="0" smtClean="0">
                <a:latin typeface="+mn-lt"/>
                <a:ea typeface="+mn-ea"/>
                <a:cs typeface="+mn-ea"/>
                <a:sym typeface="+mn-lt"/>
              </a:rPr>
              <a:t> </a:t>
            </a:r>
            <a:endParaRPr lang="en-US" altLang="zh-CN" dirty="0" smtClean="0"/>
          </a:p>
        </p:txBody>
      </p:sp>
      <p:sp>
        <p:nvSpPr>
          <p:cNvPr id="5" name="矩形 4"/>
          <p:cNvSpPr/>
          <p:nvPr/>
        </p:nvSpPr>
        <p:spPr>
          <a:xfrm>
            <a:off x="474034" y="4293096"/>
            <a:ext cx="4151971" cy="1181833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626006" y="4287056"/>
            <a:ext cx="3906434" cy="1181833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5" name="组 14"/>
          <p:cNvGrpSpPr/>
          <p:nvPr/>
        </p:nvGrpSpPr>
        <p:grpSpPr>
          <a:xfrm>
            <a:off x="242439" y="2993201"/>
            <a:ext cx="1624272" cy="2396621"/>
            <a:chOff x="242439" y="2993201"/>
            <a:chExt cx="1624272" cy="239662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68747" flipH="1">
              <a:off x="242439" y="3334621"/>
              <a:ext cx="1624272" cy="2055201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30371">
              <a:off x="408071" y="2993201"/>
              <a:ext cx="906043" cy="1072559"/>
            </a:xfrm>
            <a:prstGeom prst="rect">
              <a:avLst/>
            </a:prstGeom>
          </p:spPr>
        </p:pic>
      </p:grpSp>
      <p:grpSp>
        <p:nvGrpSpPr>
          <p:cNvPr id="8" name="组 7"/>
          <p:cNvGrpSpPr/>
          <p:nvPr/>
        </p:nvGrpSpPr>
        <p:grpSpPr>
          <a:xfrm>
            <a:off x="1970306" y="1819890"/>
            <a:ext cx="1159425" cy="1742221"/>
            <a:chOff x="1897909" y="1844140"/>
            <a:chExt cx="1159425" cy="1742221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68747" flipH="1">
              <a:off x="1897909" y="2119333"/>
              <a:ext cx="1159425" cy="1467028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327464">
              <a:off x="1999714" y="1844140"/>
              <a:ext cx="754747" cy="877971"/>
            </a:xfrm>
            <a:prstGeom prst="rect">
              <a:avLst/>
            </a:prstGeom>
          </p:spPr>
        </p:pic>
      </p:grpSp>
      <p:sp>
        <p:nvSpPr>
          <p:cNvPr id="18" name="弦形 17"/>
          <p:cNvSpPr/>
          <p:nvPr/>
        </p:nvSpPr>
        <p:spPr>
          <a:xfrm rot="17352542">
            <a:off x="877765" y="4161396"/>
            <a:ext cx="1021251" cy="828697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884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1.11111E-6 L -0.13316 0.2178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67" y="10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539 -0.0051 0.0099 -0.0125 0.01615 -0.01551 C 0.02188 -0.01829 0.02848 -0.0088 0.03247 -0.00625 C 0.03473 -0.00463 0.03716 -0.00417 0.03941 -0.00301 C 0.04219 0.00069 0.04601 0.00764 0.05105 0.00625 C 0.0533 0.00578 0.05382 0.00162 0.05573 0 C 0.05782 -0.00162 0.06042 -0.00209 0.06268 -0.00301 C 0.06476 -0.00718 0.07066 -0.02037 0.07431 -0.02176 C 0.07744 -0.02292 0.08056 -0.01968 0.08369 -0.01875 C 0.08594 -0.01667 0.08872 -0.01505 0.09063 -0.0125 C 0.09254 -0.00973 0.09254 -0.00394 0.09532 -0.00301 C 0.10139 -0.00139 0.10764 -0.0051 0.11389 -0.00625 C 0.11702 -0.00834 0.11997 -0.01065 0.12327 -0.0125 C 0.13698 -0.01991 0.13455 -0.01713 0.14653 -0.02176 C 0.14879 -0.02269 0.15122 -0.02385 0.15348 -0.02477 C 0.15973 -0.02292 0.16754 -0.02477 0.17205 -0.01875 C 0.18542 -0.0007 0.17848 -0.00533 0.19063 0 C 0.19306 -0.00093 0.19532 -0.00209 0.19757 -0.00301 C 0.2007 -0.00417 0.204 -0.00463 0.20695 -0.00625 C 0.20955 -0.00764 0.21146 -0.01065 0.21389 -0.0125 C 0.21615 -0.01389 0.21858 -0.01459 0.22084 -0.01551 C 0.22657 -0.02061 0.22969 -0.02477 0.23716 -0.02477 C 0.23924 -0.02477 0.25244 -0.02107 0.25573 -0.01875 C 0.26077 -0.01505 0.26441 -0.00857 0.2698 -0.00625 C 0.27987 -0.00162 0.27431 -0.00394 0.28612 0 C 0.28837 -0.00209 0.29098 -0.00371 0.29306 -0.00625 C 0.29549 -0.00903 0.29723 -0.01343 0.3 -0.01551 C 0.30435 -0.01875 0.31389 -0.02176 0.31389 -0.02176 C 0.31702 -0.02084 0.32049 -0.02084 0.32327 -0.01875 C 0.32622 -0.01644 0.32778 -0.01204 0.33021 -0.00926 C 0.33247 -0.00695 0.33507 -0.00556 0.33716 -0.00301 C 0.34879 0.01018 0.34185 0.00926 0.34896 0.00926 " pathEditMode="relative" ptsTypes="AAAAAAAAAAAAAAAAAAAAAAAAAAAAAAAAA">
                                      <p:cBhvr>
                                        <p:cTn id="1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539 -0.0051 0.0099 -0.0125 0.01615 -0.01551 C 0.02188 -0.01829 0.02848 -0.0088 0.03247 -0.00625 C 0.03473 -0.00463 0.03716 -0.00417 0.03941 -0.00301 C 0.04219 0.00069 0.04601 0.00764 0.05105 0.00625 C 0.0533 0.00578 0.05382 0.00162 0.05573 0 C 0.05782 -0.00162 0.06042 -0.00209 0.06268 -0.00301 C 0.06476 -0.00718 0.07066 -0.02037 0.07431 -0.02176 C 0.07744 -0.02292 0.08056 -0.01968 0.08369 -0.01875 C 0.08594 -0.01667 0.08872 -0.01505 0.09063 -0.0125 C 0.09254 -0.00973 0.09254 -0.00394 0.09532 -0.00301 C 0.10139 -0.00139 0.10764 -0.0051 0.11389 -0.00625 C 0.11702 -0.00834 0.11997 -0.01065 0.12327 -0.0125 C 0.13698 -0.01991 0.13455 -0.01713 0.14653 -0.02176 C 0.14879 -0.02269 0.15122 -0.02385 0.15348 -0.02477 C 0.15973 -0.02292 0.16754 -0.02477 0.17205 -0.01875 C 0.18542 -0.0007 0.17848 -0.00533 0.19063 0 C 0.19306 -0.00093 0.19532 -0.00209 0.19757 -0.00301 C 0.2007 -0.00417 0.204 -0.00463 0.20695 -0.00625 C 0.20955 -0.00764 0.21146 -0.01065 0.21389 -0.0125 C 0.21615 -0.01389 0.21858 -0.01459 0.22084 -0.01551 C 0.22657 -0.02061 0.22969 -0.02477 0.23716 -0.02477 C 0.23924 -0.02477 0.25244 -0.02107 0.25573 -0.01875 C 0.26077 -0.01505 0.26441 -0.00857 0.2698 -0.00625 C 0.27987 -0.00162 0.27431 -0.00394 0.28612 0 C 0.28837 -0.00209 0.29098 -0.00371 0.29306 -0.00625 C 0.29549 -0.00903 0.29723 -0.01343 0.3 -0.01551 C 0.30435 -0.01875 0.31389 -0.02176 0.31389 -0.02176 C 0.31702 -0.02084 0.32049 -0.02084 0.32327 -0.01875 C 0.32622 -0.01644 0.32778 -0.01204 0.33021 -0.00926 C 0.33247 -0.00695 0.33507 -0.00556 0.33716 -0.00301 C 0.34879 0.01018 0.34185 0.00926 0.34896 0.00926 " pathEditMode="relative" ptsTypes="AAAAAAAAAAAAAAAAAAAAAAAAAAAAAAAAA">
                                      <p:cBhvr>
                                        <p:cTn id="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316 0.21782 L -0.13316 0.21805 C -0.12777 0.21273 -0.12326 0.20532 -0.11701 0.20231 C -0.11128 0.19954 -0.10468 0.20903 -0.10069 0.21157 C -0.09843 0.21319 -0.096 0.21366 -0.09375 0.21481 C -0.09097 0.21852 -0.08715 0.22546 -0.08211 0.22407 C -0.07986 0.22361 -0.07934 0.21944 -0.07743 0.21782 C -0.07534 0.2162 -0.07274 0.21574 -0.07048 0.21481 C -0.0684 0.21065 -0.0625 0.19745 -0.05885 0.19606 C -0.05572 0.19491 -0.0526 0.19815 -0.04947 0.19907 C -0.04722 0.20116 -0.04444 0.20278 -0.04253 0.20532 C -0.04062 0.2081 -0.04062 0.21389 -0.03784 0.21481 C -0.03177 0.21643 -0.02552 0.21273 -0.01927 0.21157 C -0.01614 0.20949 -0.01319 0.20717 -0.00989 0.20532 C 0.00382 0.19792 0.00139 0.20069 0.01337 0.19606 C 0.01563 0.19514 0.01806 0.19398 0.02032 0.19305 C 0.02657 0.19491 0.03438 0.19305 0.03889 0.19907 C 0.05209 0.21713 0.04514 0.2125 0.05747 0.21782 C 0.0599 0.2169 0.06216 0.21574 0.06441 0.21481 C 0.06754 0.21366 0.07084 0.21319 0.07362 0.21157 C 0.07639 0.21018 0.07813 0.20717 0.08073 0.20532 C 0.08299 0.20393 0.08525 0.20324 0.08768 0.20231 C 0.09341 0.19722 0.09653 0.19305 0.104 0.19305 C 0.10608 0.19305 0.11928 0.19676 0.12257 0.19907 C 0.12761 0.20278 0.13125 0.20926 0.13664 0.21157 C 0.14671 0.2162 0.14115 0.21389 0.15296 0.21782 C 0.15521 0.21574 0.15782 0.21412 0.1599 0.21157 C 0.16233 0.2088 0.16407 0.2044 0.16684 0.20231 C 0.17118 0.19907 0.18073 0.19606 0.18073 0.1963 C 0.18386 0.19699 0.18733 0.19699 0.19011 0.19907 C 0.19306 0.20139 0.19462 0.20579 0.19705 0.20856 C 0.19931 0.21088 0.20191 0.21227 0.204 0.21481 C 0.21563 0.22801 0.20868 0.22708 0.2158 0.22708 " pathEditMode="relative" rAng="0" ptsTypes="AAAAAAAAAAAAAAAAAAAAAAAAAAAAAAA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48" y="-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684 0.23495 L 0.26684 0.23519 C 0.27257 0.23218 0.27847 0.2294 0.2842 0.22639 C 0.28715 0.22477 0.28976 0.22199 0.29288 0.2206 C 0.29809 0.21806 0.31007 0.21574 0.31458 0.21482 C 0.31753 0.21273 0.32014 0.21019 0.32326 0.20903 C 0.3283 0.20718 0.33333 0.20602 0.33854 0.20602 C 0.34635 0.20602 0.35486 0.20926 0.3625 0.21181 C 0.36458 0.21389 0.36701 0.21551 0.36892 0.21759 C 0.37135 0.22037 0.37292 0.22408 0.37552 0.22639 C 0.37743 0.22801 0.37986 0.22824 0.38194 0.22917 C 0.38281 0.23009 0.39271 0.23982 0.39496 0.23796 C 0.40121 0.2331 0.40434 0.22292 0.41024 0.21759 L 0.42986 0.20023 C 0.43194 0.19838 0.43385 0.19537 0.43628 0.19445 L 0.44496 0.19167 C 0.47135 0.19861 0.43767 0.18681 0.46892 0.21181 C 0.47257 0.21482 0.47621 0.21759 0.47986 0.2206 C 0.48194 0.22245 0.48385 0.225 0.48628 0.22639 C 0.48976 0.22801 0.49358 0.22824 0.49722 0.22917 C 0.50087 0.22824 0.50451 0.22755 0.50816 0.22639 C 0.51024 0.2257 0.51233 0.22408 0.51458 0.22338 C 0.52031 0.22199 0.52621 0.22153 0.53194 0.2206 C 0.53802 0.22153 0.54913 0.22176 0.5559 0.22639 C 0.55868 0.22824 0.56979 0.23935 0.57118 0.24074 C 0.57413 0.24445 0.57621 0.25 0.57986 0.25232 C 0.58524 0.25602 0.59722 0.25833 0.59722 0.25857 C 0.60365 0.25255 0.60503 0.25208 0.61024 0.24375 C 0.61198 0.24097 0.61319 0.23796 0.61458 0.23495 C 0.61753 0.23611 0.62031 0.23796 0.62326 0.23796 C 0.62552 0.23796 0.62986 0.23495 0.62986 0.23519 L 0.64948 0.22639 " pathEditMode="relative" rAng="0" ptsTypes="AAAAAAAAAAAAAAAAAAAAAAAAAAAAAAAA">
                                      <p:cBhvr>
                                        <p:cTn id="1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132" y="-9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Menlo"/>
        <a:ea typeface="微软雅黑"/>
        <a:cs typeface=""/>
      </a:majorFont>
      <a:minorFont>
        <a:latin typeface="Menlo"/>
        <a:ea typeface="微软雅黑"/>
        <a:cs typeface=""/>
      </a:minorFont>
    </a:fontScheme>
    <a:fmtScheme name="沉稳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7147</TotalTime>
  <Words>1899</Words>
  <Application>Microsoft Macintosh PowerPoint</Application>
  <PresentationFormat>全屏显示(4:3)</PresentationFormat>
  <Paragraphs>224</Paragraphs>
  <Slides>17</Slides>
  <Notes>16</Notes>
  <HiddenSlides>2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Calibri</vt:lpstr>
      <vt:lpstr>Menlo</vt:lpstr>
      <vt:lpstr>宋体</vt:lpstr>
      <vt:lpstr>微软雅黑</vt:lpstr>
      <vt:lpstr>Arial</vt:lpstr>
      <vt:lpstr>Office 主题</vt:lpstr>
      <vt:lpstr>JAVASCRIPT语言高级</vt:lpstr>
      <vt:lpstr>PowerPoint 演示文稿</vt:lpstr>
      <vt:lpstr>PowerPoint 演示文稿</vt:lpstr>
      <vt:lpstr>什么是Promise</vt:lpstr>
      <vt:lpstr>什么是Promise</vt:lpstr>
      <vt:lpstr>回调地狱</vt:lpstr>
      <vt:lpstr>异步操作</vt:lpstr>
      <vt:lpstr>排队执行</vt:lpstr>
      <vt:lpstr>回调函数</vt:lpstr>
      <vt:lpstr>回调函数（续）</vt:lpstr>
      <vt:lpstr>回调地狱</vt:lpstr>
      <vt:lpstr>用promise代替回调函数</vt:lpstr>
      <vt:lpstr>基本思想</vt:lpstr>
      <vt:lpstr>Promise对象</vt:lpstr>
      <vt:lpstr>Promise对象（续）</vt:lpstr>
      <vt:lpstr>多任务排队执行</vt:lpstr>
      <vt:lpstr>总结和答疑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李大神仙</dc:creator>
  <cp:lastModifiedBy>dong zhang</cp:lastModifiedBy>
  <cp:revision>2154</cp:revision>
  <dcterms:modified xsi:type="dcterms:W3CDTF">2018-01-06T03:20:54Z</dcterms:modified>
</cp:coreProperties>
</file>

<file path=docProps/thumbnail.jpeg>
</file>